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notesSlides/notesSlide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9.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1.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2.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3.xml" ContentType="application/vnd.openxmlformats-officedocument.themeOverride+xml"/>
  <Override PartName="/ppt/notesSlides/notesSlide10.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14.xml" ContentType="application/vnd.openxmlformats-officedocument.themeOverride+xml"/>
  <Override PartName="/ppt/notesSlides/notesSlide11.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15.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16.xml" ContentType="application/vnd.openxmlformats-officedocument.themeOverride+xml"/>
  <Override PartName="/ppt/notesSlides/notesSlide12.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17.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1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660" r:id="rId5"/>
    <p:sldMasterId id="2147483702" r:id="rId6"/>
    <p:sldMasterId id="2147483709" r:id="rId7"/>
    <p:sldMasterId id="2147483696" r:id="rId8"/>
    <p:sldMasterId id="2147483682" r:id="rId9"/>
    <p:sldMasterId id="2147483689" r:id="rId10"/>
  </p:sldMasterIdLst>
  <p:notesMasterIdLst>
    <p:notesMasterId r:id="rId24"/>
  </p:notesMasterIdLst>
  <p:sldIdLst>
    <p:sldId id="256" r:id="rId11"/>
    <p:sldId id="405" r:id="rId12"/>
    <p:sldId id="450" r:id="rId13"/>
    <p:sldId id="451" r:id="rId14"/>
    <p:sldId id="422" r:id="rId15"/>
    <p:sldId id="452" r:id="rId16"/>
    <p:sldId id="425" r:id="rId17"/>
    <p:sldId id="453" r:id="rId18"/>
    <p:sldId id="412" r:id="rId19"/>
    <p:sldId id="454" r:id="rId20"/>
    <p:sldId id="455" r:id="rId21"/>
    <p:sldId id="448" r:id="rId22"/>
    <p:sldId id="449"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KingsBureauGrot FiveOne" panose="02000506040000020004" pitchFamily="2" charset="0"/>
      <p:regular r:id="rId29"/>
      <p:italic r:id="rId30"/>
    </p:embeddedFont>
    <p:embeddedFont>
      <p:font typeface="KingsBureauGrot ThreeSeven" panose="02000506050000020004" pitchFamily="2" charset="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son, Rebecca" initials="BR" lastIdx="33" clrIdx="0">
    <p:extLst>
      <p:ext uri="{19B8F6BF-5375-455C-9EA6-DF929625EA0E}">
        <p15:presenceInfo xmlns:p15="http://schemas.microsoft.com/office/powerpoint/2012/main" userId="S::k1645041@kcl.ac.uk::5c4d162c-130a-4569-9249-e28ba635d294" providerId="AD"/>
      </p:ext>
    </p:extLst>
  </p:cmAuthor>
  <p:cmAuthor id="2" name="Murkin, George" initials="MG" lastIdx="56" clrIdx="1">
    <p:extLst>
      <p:ext uri="{19B8F6BF-5375-455C-9EA6-DF929625EA0E}">
        <p15:presenceInfo xmlns:p15="http://schemas.microsoft.com/office/powerpoint/2012/main" userId="S::k1516170@kcl.ac.uk::7c0ccc5e-5dd6-4668-9ffc-0a00c4f4bc27" providerId="AD"/>
      </p:ext>
    </p:extLst>
  </p:cmAuthor>
  <p:cmAuthor id="3" name="Duffy, Bobby" initials="DB" lastIdx="5" clrIdx="2">
    <p:extLst>
      <p:ext uri="{19B8F6BF-5375-455C-9EA6-DF929625EA0E}">
        <p15:presenceInfo xmlns:p15="http://schemas.microsoft.com/office/powerpoint/2012/main" userId="S::k1767164@kcl.ac.uk::287a24ca-ba36-4303-85e0-49a260c60269" providerId="AD"/>
      </p:ext>
    </p:extLst>
  </p:cmAuthor>
  <p:cmAuthor id="4" name="Claudia Barclay" initials="CB" lastIdx="31" clrIdx="3">
    <p:extLst>
      <p:ext uri="{19B8F6BF-5375-455C-9EA6-DF929625EA0E}">
        <p15:presenceInfo xmlns:p15="http://schemas.microsoft.com/office/powerpoint/2012/main" userId="S::Claudia.Barclay@health.org.uk::44359dee-9d37-4081-8cba-8e830a543079" providerId="AD"/>
      </p:ext>
    </p:extLst>
  </p:cmAuthor>
  <p:cmAuthor id="5" name="Charles Tallack" initials="CT" lastIdx="13" clrIdx="4">
    <p:extLst>
      <p:ext uri="{19B8F6BF-5375-455C-9EA6-DF929625EA0E}">
        <p15:presenceInfo xmlns:p15="http://schemas.microsoft.com/office/powerpoint/2012/main" userId="S::charles.tallack@health.org.uk::92ebfe34-c09c-46b3-83f5-7918e38a45b5" providerId="AD"/>
      </p:ext>
    </p:extLst>
  </p:cmAuthor>
  <p:cmAuthor id="6" name="Shepard, Rebecca" initials="SR" lastIdx="5" clrIdx="5">
    <p:extLst>
      <p:ext uri="{19B8F6BF-5375-455C-9EA6-DF929625EA0E}">
        <p15:presenceInfo xmlns:p15="http://schemas.microsoft.com/office/powerpoint/2012/main" userId="S::k2143064@kcl.ac.uk::9a00f0a6-1291-41bf-a9d7-55e3d1aa87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3BBC4"/>
    <a:srgbClr val="F89F69"/>
    <a:srgbClr val="34A989"/>
    <a:srgbClr val="DA2F2A"/>
    <a:srgbClr val="43E1C4"/>
    <a:srgbClr val="501491"/>
    <a:srgbClr val="00B9E1"/>
    <a:srgbClr val="E7E6E6"/>
    <a:srgbClr val="ADAD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03"/>
    <p:restoredTop sz="94888"/>
  </p:normalViewPr>
  <p:slideViewPr>
    <p:cSldViewPr snapToGrid="0">
      <p:cViewPr varScale="1">
        <p:scale>
          <a:sx n="93" d="100"/>
          <a:sy n="93" d="100"/>
        </p:scale>
        <p:origin x="216" y="400"/>
      </p:cViewPr>
      <p:guideLst>
        <p:guide orient="horz" pos="2160"/>
        <p:guide pos="3840"/>
      </p:guideLst>
    </p:cSldViewPr>
  </p:slideViewPr>
  <p:notesTextViewPr>
    <p:cViewPr>
      <p:scale>
        <a:sx n="20" d="100"/>
        <a:sy n="2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font" Target="fonts/font2.fntdata"/><Relationship Id="rId21" Type="http://schemas.openxmlformats.org/officeDocument/2006/relationships/slide" Target="slides/slide11.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package" Target="../embeddings/Microsoft_Excel_Worksheet26.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'Most important over time'!$C$2</c:f>
              <c:strCache>
                <c:ptCount val="1"/>
                <c:pt idx="0">
                  <c:v>2019</c:v>
                </c:pt>
              </c:strCache>
            </c:strRef>
          </c:tx>
          <c:spPr>
            <a:solidFill>
              <a:srgbClr val="50149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time'!$A$3:$A$12</c:f>
              <c:strCache>
                <c:ptCount val="10"/>
                <c:pt idx="0">
                  <c:v>Healthcare</c:v>
                </c:pt>
                <c:pt idx="1">
                  <c:v>Traffic/congestion</c:v>
                </c:pt>
                <c:pt idx="2">
                  <c:v>The impact of 
Brexit on London</c:v>
                </c:pt>
                <c:pt idx="3">
                  <c:v>The economy/employment opportunities</c:v>
                </c:pt>
                <c:pt idx="4">
                  <c:v>Homelessness/
rough sleeping</c:v>
                </c:pt>
                <c:pt idx="5">
                  <c:v>Air quality and pollution</c:v>
                </c:pt>
                <c:pt idx="6">
                  <c:v>Housing</c:v>
                </c:pt>
                <c:pt idx="7">
                  <c:v>Crime and policing</c:v>
                </c:pt>
                <c:pt idx="8">
                  <c:v>Cost of living</c:v>
                </c:pt>
                <c:pt idx="9">
                  <c:v>The Covid-19 pandemic</c:v>
                </c:pt>
              </c:strCache>
            </c:strRef>
          </c:cat>
          <c:val>
            <c:numRef>
              <c:f>'Most important over time'!$C$3:$C$12</c:f>
              <c:numCache>
                <c:formatCode>0%</c:formatCode>
                <c:ptCount val="10"/>
                <c:pt idx="0">
                  <c:v>0.41</c:v>
                </c:pt>
                <c:pt idx="1">
                  <c:v>0.39</c:v>
                </c:pt>
                <c:pt idx="2">
                  <c:v>0.49</c:v>
                </c:pt>
                <c:pt idx="3">
                  <c:v>0.27</c:v>
                </c:pt>
                <c:pt idx="4">
                  <c:v>0.51</c:v>
                </c:pt>
                <c:pt idx="5">
                  <c:v>0.48</c:v>
                </c:pt>
                <c:pt idx="6">
                  <c:v>0.51</c:v>
                </c:pt>
                <c:pt idx="7">
                  <c:v>0.6</c:v>
                </c:pt>
                <c:pt idx="8">
                  <c:v>0.56999999999999995</c:v>
                </c:pt>
                <c:pt idx="9">
                  <c:v>0</c:v>
                </c:pt>
              </c:numCache>
            </c:numRef>
          </c:val>
          <c:extLst>
            <c:ext xmlns:c16="http://schemas.microsoft.com/office/drawing/2014/chart" uri="{C3380CC4-5D6E-409C-BE32-E72D297353CC}">
              <c16:uniqueId val="{00000000-2EA3-E14B-AAA6-B0B1BC2B9C2F}"/>
            </c:ext>
          </c:extLst>
        </c:ser>
        <c:ser>
          <c:idx val="0"/>
          <c:order val="1"/>
          <c:tx>
            <c:strRef>
              <c:f>'Most important over time'!$B$2</c:f>
              <c:strCache>
                <c:ptCount val="1"/>
                <c:pt idx="0">
                  <c:v>2021</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02-2EA3-E14B-AAA6-B0B1BC2B9C2F}"/>
              </c:ext>
            </c:extLst>
          </c:dPt>
          <c:dLbls>
            <c:dLbl>
              <c:idx val="2"/>
              <c:layout>
                <c:manualLayout>
                  <c:x val="-8.4128968253968373E-2"/>
                  <c:y val="0"/>
                </c:manualLayout>
              </c:layout>
              <c:tx>
                <c:rich>
                  <a:bodyPr/>
                  <a:lstStyle/>
                  <a:p>
                    <a:fld id="{07DD1ABF-A8AA-424E-BC1A-54C4D88E1FDA}" type="VALUE">
                      <a:rPr lang="en-US" b="0" i="0">
                        <a:latin typeface="KingsBureauGrot FiveOne" panose="02000506040000020004" pitchFamily="2" charset="0"/>
                      </a:rPr>
                      <a:pPr/>
                      <a:t>[VALUE]</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EA3-E14B-AAA6-B0B1BC2B9C2F}"/>
                </c:ext>
              </c:extLst>
            </c:dLbl>
            <c:spPr>
              <a:noFill/>
              <a:ln>
                <a:noFill/>
              </a:ln>
              <a:effectLst/>
            </c:spPr>
            <c:txPr>
              <a:bodyPr rot="0" spcFirstLastPara="1" vertOverflow="ellipsis" vert="horz" wrap="square" anchor="ctr" anchorCtr="1"/>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time'!$A$3:$A$12</c:f>
              <c:strCache>
                <c:ptCount val="10"/>
                <c:pt idx="0">
                  <c:v>Healthcare</c:v>
                </c:pt>
                <c:pt idx="1">
                  <c:v>Traffic/congestion</c:v>
                </c:pt>
                <c:pt idx="2">
                  <c:v>The impact of 
Brexit on London</c:v>
                </c:pt>
                <c:pt idx="3">
                  <c:v>The economy/employment opportunities</c:v>
                </c:pt>
                <c:pt idx="4">
                  <c:v>Homelessness/
rough sleeping</c:v>
                </c:pt>
                <c:pt idx="5">
                  <c:v>Air quality and pollution</c:v>
                </c:pt>
                <c:pt idx="6">
                  <c:v>Housing</c:v>
                </c:pt>
                <c:pt idx="7">
                  <c:v>Crime and policing</c:v>
                </c:pt>
                <c:pt idx="8">
                  <c:v>Cost of living</c:v>
                </c:pt>
                <c:pt idx="9">
                  <c:v>The Covid-19 pandemic</c:v>
                </c:pt>
              </c:strCache>
            </c:strRef>
          </c:cat>
          <c:val>
            <c:numRef>
              <c:f>'Most important over time'!$B$3:$B$12</c:f>
              <c:numCache>
                <c:formatCode>0%</c:formatCode>
                <c:ptCount val="10"/>
                <c:pt idx="0">
                  <c:v>0.28000000000000003</c:v>
                </c:pt>
                <c:pt idx="1">
                  <c:v>0.31</c:v>
                </c:pt>
                <c:pt idx="2">
                  <c:v>0.32</c:v>
                </c:pt>
                <c:pt idx="3">
                  <c:v>0.36</c:v>
                </c:pt>
                <c:pt idx="4">
                  <c:v>0.39</c:v>
                </c:pt>
                <c:pt idx="5">
                  <c:v>0.39</c:v>
                </c:pt>
                <c:pt idx="6">
                  <c:v>0.44</c:v>
                </c:pt>
                <c:pt idx="7">
                  <c:v>0.49</c:v>
                </c:pt>
                <c:pt idx="8">
                  <c:v>0.49</c:v>
                </c:pt>
                <c:pt idx="9">
                  <c:v>0.59</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0.60000000000000009"/>
        </c:scaling>
        <c:delete val="1"/>
        <c:axPos val="b"/>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34909697420634922"/>
          <c:y val="2.7308411068800775E-2"/>
          <c:w val="0.30180580357142855"/>
          <c:h val="5.387517495367148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'How good is the city for...'!$G$12</c:f>
              <c:strCache>
                <c:ptCount val="1"/>
                <c:pt idx="0">
                  <c:v>Strongly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for...'!$H$12:$I$12</c:f>
              <c:numCache>
                <c:formatCode>0\%</c:formatCode>
                <c:ptCount val="2"/>
                <c:pt idx="0" formatCode="0%">
                  <c:v>0.53</c:v>
                </c:pt>
                <c:pt idx="1">
                  <c:v>71</c:v>
                </c:pt>
              </c:numCache>
            </c:numRef>
          </c:val>
          <c:extLst>
            <c:ext xmlns:c16="http://schemas.microsoft.com/office/drawing/2014/chart" uri="{C3380CC4-5D6E-409C-BE32-E72D297353CC}">
              <c16:uniqueId val="{00000000-BA6F-124B-8A71-FA26231BB379}"/>
            </c:ext>
          </c:extLst>
        </c:ser>
        <c:ser>
          <c:idx val="1"/>
          <c:order val="1"/>
          <c:tx>
            <c:strRef>
              <c:f>'How good is the city for...'!$G$13</c:f>
              <c:strCache>
                <c:ptCount val="1"/>
                <c:pt idx="0">
                  <c:v>Tend to 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for...'!$H$13:$I$13</c:f>
              <c:numCache>
                <c:formatCode>0\%</c:formatCode>
                <c:ptCount val="2"/>
                <c:pt idx="0" formatCode="0%">
                  <c:v>0.24</c:v>
                </c:pt>
                <c:pt idx="1">
                  <c:v>18</c:v>
                </c:pt>
              </c:numCache>
            </c:numRef>
          </c:val>
          <c:extLst>
            <c:ext xmlns:c16="http://schemas.microsoft.com/office/drawing/2014/chart" uri="{C3380CC4-5D6E-409C-BE32-E72D297353CC}">
              <c16:uniqueId val="{00000001-BA6F-124B-8A71-FA26231BB379}"/>
            </c:ext>
          </c:extLst>
        </c:ser>
        <c:ser>
          <c:idx val="3"/>
          <c:order val="2"/>
          <c:tx>
            <c:strRef>
              <c:f>'How good is the city for...'!$G$14</c:f>
              <c:strCache>
                <c:ptCount val="1"/>
                <c:pt idx="0">
                  <c:v>Neither agree nor disagree</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for...'!$H$14:$I$14</c:f>
              <c:numCache>
                <c:formatCode>0\%</c:formatCode>
                <c:ptCount val="2"/>
                <c:pt idx="0" formatCode="0%">
                  <c:v>0.13</c:v>
                </c:pt>
                <c:pt idx="1">
                  <c:v>6</c:v>
                </c:pt>
              </c:numCache>
            </c:numRef>
          </c:val>
          <c:extLst>
            <c:ext xmlns:c16="http://schemas.microsoft.com/office/drawing/2014/chart" uri="{C3380CC4-5D6E-409C-BE32-E72D297353CC}">
              <c16:uniqueId val="{00000003-BA6F-124B-8A71-FA26231BB379}"/>
            </c:ext>
          </c:extLst>
        </c:ser>
        <c:ser>
          <c:idx val="4"/>
          <c:order val="3"/>
          <c:tx>
            <c:strRef>
              <c:f>'How good is the city for...'!$G$15</c:f>
              <c:strCache>
                <c:ptCount val="1"/>
                <c:pt idx="0">
                  <c:v>Don't know</c:v>
                </c:pt>
              </c:strCache>
            </c:strRef>
          </c:tx>
          <c:spPr>
            <a:noFill/>
            <a:ln>
              <a:noFill/>
            </a:ln>
            <a:effectLst/>
          </c:spPr>
          <c:invertIfNegative val="0"/>
          <c:dLbls>
            <c:delete val="1"/>
          </c:dLbls>
          <c:cat>
            <c:strRef>
              <c:f>'How good is the city for...'!$H$11:$I$11</c:f>
              <c:strCache>
                <c:ptCount val="2"/>
                <c:pt idx="0">
                  <c:v>Paris</c:v>
                </c:pt>
                <c:pt idx="1">
                  <c:v>London</c:v>
                </c:pt>
              </c:strCache>
            </c:strRef>
          </c:cat>
          <c:val>
            <c:numRef>
              <c:f>'How good is the city for...'!$H$15:$I$15</c:f>
              <c:numCache>
                <c:formatCode>0\%</c:formatCode>
                <c:ptCount val="2"/>
                <c:pt idx="0" formatCode="0%">
                  <c:v>0.01</c:v>
                </c:pt>
                <c:pt idx="1">
                  <c:v>1</c:v>
                </c:pt>
              </c:numCache>
            </c:numRef>
          </c:val>
          <c:extLst>
            <c:ext xmlns:c16="http://schemas.microsoft.com/office/drawing/2014/chart" uri="{C3380CC4-5D6E-409C-BE32-E72D297353CC}">
              <c16:uniqueId val="{00000004-BA6F-124B-8A71-FA26231BB379}"/>
            </c:ext>
          </c:extLst>
        </c:ser>
        <c:ser>
          <c:idx val="5"/>
          <c:order val="4"/>
          <c:tx>
            <c:strRef>
              <c:f>'How good is the city for...'!$G$16</c:f>
              <c:strCache>
                <c:ptCount val="1"/>
                <c:pt idx="0">
                  <c:v>Tend to 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for...'!$H$16:$I$16</c:f>
              <c:numCache>
                <c:formatCode>0\%</c:formatCode>
                <c:ptCount val="2"/>
                <c:pt idx="0" formatCode="0%">
                  <c:v>0.06</c:v>
                </c:pt>
                <c:pt idx="1">
                  <c:v>3</c:v>
                </c:pt>
              </c:numCache>
            </c:numRef>
          </c:val>
          <c:extLst>
            <c:ext xmlns:c16="http://schemas.microsoft.com/office/drawing/2014/chart" uri="{C3380CC4-5D6E-409C-BE32-E72D297353CC}">
              <c16:uniqueId val="{00000007-BA6F-124B-8A71-FA26231BB379}"/>
            </c:ext>
          </c:extLst>
        </c:ser>
        <c:ser>
          <c:idx val="2"/>
          <c:order val="5"/>
          <c:tx>
            <c:strRef>
              <c:f>'How good is the city for...'!$G$17</c:f>
              <c:strCache>
                <c:ptCount val="1"/>
                <c:pt idx="0">
                  <c:v>Strongly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for...'!$H$17:$I$17</c:f>
              <c:numCache>
                <c:formatCode>0\%</c:formatCode>
                <c:ptCount val="2"/>
                <c:pt idx="0" formatCode="0%">
                  <c:v>0.03</c:v>
                </c:pt>
                <c:pt idx="1">
                  <c:v>1</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36%</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33%</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-0.36</c:v>
                </c:pt>
                <c:pt idx="1">
                  <c:v>-0.33</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0.15</c:v>
                </c:pt>
                <c:pt idx="1">
                  <c:v>0.23</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46%</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C7A-8E4F-A0FB-3C458E240244}"/>
                </c:ext>
              </c:extLst>
            </c:dLbl>
            <c:dLbl>
              <c:idx val="1"/>
              <c:tx>
                <c:rich>
                  <a:bodyPr/>
                  <a:lstStyle/>
                  <a:p>
                    <a:r>
                      <a:rPr lang="en-US" b="0" i="0" dirty="0">
                        <a:latin typeface="KingsBureauGrot FiveOne" panose="02000506040000020004" pitchFamily="2" charset="0"/>
                      </a:rPr>
                      <a:t>50%</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7A-8E4F-A0FB-3C458E240244}"/>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-0.46</c:v>
                </c:pt>
                <c:pt idx="1">
                  <c:v>-0.5</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0.1</c:v>
                </c:pt>
                <c:pt idx="1">
                  <c:v>0.09</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18%</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23%</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-0.18</c:v>
                </c:pt>
                <c:pt idx="1">
                  <c:v>-0.23</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0.31</c:v>
                </c:pt>
                <c:pt idx="1">
                  <c:v>0.2</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33%</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30%</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-0.33</c:v>
                </c:pt>
                <c:pt idx="1">
                  <c:v>-0.3</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0.22</c:v>
                </c:pt>
                <c:pt idx="1">
                  <c:v>0.25</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22%</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21%</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-0.22</c:v>
                </c:pt>
                <c:pt idx="1">
                  <c:v>-0.21</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0.34</c:v>
                </c:pt>
                <c:pt idx="1">
                  <c:v>0.3</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20%</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20%</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-0.2</c:v>
                </c:pt>
                <c:pt idx="1">
                  <c:v>-0.2</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0.28999999999999998</c:v>
                </c:pt>
                <c:pt idx="1">
                  <c:v>0.26</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30%</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26%</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c:v>
                </c:pt>
                <c:pt idx="1">
                  <c:v>-0.26</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0.21</c:v>
                </c:pt>
                <c:pt idx="1">
                  <c:v>0.19</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dLbls>
          <c:showLegendKey val="0"/>
          <c:showVal val="0"/>
          <c:showCatName val="0"/>
          <c:showSerName val="0"/>
          <c:showPercent val="0"/>
          <c:showBubbleSize val="0"/>
        </c:dLbls>
        <c:gapWidth val="14"/>
        <c:axId val="568128272"/>
        <c:axId val="567724432"/>
      </c:barChart>
      <c:catAx>
        <c:axId val="568128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200" b="0" i="0" u="none" strike="noStrike" kern="1200" baseline="0">
                <a:solidFill>
                  <a:schemeClr val="bg1">
                    <a:lumMod val="10000"/>
                  </a:schemeClr>
                </a:solidFill>
                <a:latin typeface="Arial" panose="020B0604020202020204" pitchFamily="34" charset="0"/>
                <a:ea typeface="+mn-ea"/>
                <a:cs typeface="Arial" panose="020B0604020202020204" pitchFamily="34" charset="0"/>
              </a:defRPr>
            </a:pPr>
            <a:endParaRPr lang="fr-FR"/>
          </a:p>
        </c:txPr>
        <c:crossAx val="567724432"/>
        <c:crosses val="autoZero"/>
        <c:auto val="1"/>
        <c:lblAlgn val="ctr"/>
        <c:lblOffset val="100"/>
        <c:noMultiLvlLbl val="0"/>
      </c:catAx>
      <c:valAx>
        <c:axId val="567724432"/>
        <c:scaling>
          <c:orientation val="minMax"/>
        </c:scaling>
        <c:delete val="1"/>
        <c:axPos val="l"/>
        <c:numFmt formatCode="0%" sourceLinked="1"/>
        <c:majorTickMark val="none"/>
        <c:minorTickMark val="none"/>
        <c:tickLblPos val="nextTo"/>
        <c:crossAx val="568128272"/>
        <c:crosses val="autoZero"/>
        <c:crossBetween val="between"/>
      </c:valAx>
      <c:spPr>
        <a:noFill/>
        <a:ln w="25400">
          <a:noFill/>
        </a:ln>
        <a:effectLst/>
      </c:spPr>
    </c:plotArea>
    <c:plotVisOnly val="1"/>
    <c:dispBlanksAs val="gap"/>
    <c:showDLblsOverMax val="0"/>
    <c:extLst/>
  </c:chart>
  <c:spPr>
    <a:noFill/>
    <a:ln>
      <a:noFill/>
    </a:ln>
    <a:effectLst/>
  </c:spPr>
  <c:txPr>
    <a:bodyPr/>
    <a:lstStyle/>
    <a:p>
      <a:pPr>
        <a:defRPr/>
      </a:pPr>
      <a:endParaRPr lang="fr-FR"/>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Sheet1!$B$2:$B$3</c:f>
              <c:numCache>
                <c:formatCode>0%</c:formatCode>
                <c:ptCount val="2"/>
                <c:pt idx="0">
                  <c:v>0.08</c:v>
                </c:pt>
                <c:pt idx="1">
                  <c:v>0.1</c:v>
                </c:pt>
              </c:numCache>
            </c:numRef>
          </c:val>
          <c:extLst>
            <c:ext xmlns:c16="http://schemas.microsoft.com/office/drawing/2014/chart" uri="{C3380CC4-5D6E-409C-BE32-E72D297353CC}">
              <c16:uniqueId val="{00000000-64F0-6C44-8C05-1AB819FC915C}"/>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Sheet1!$C$2:$C$3</c:f>
              <c:numCache>
                <c:formatCode>0%</c:formatCode>
                <c:ptCount val="2"/>
                <c:pt idx="0">
                  <c:v>0.23</c:v>
                </c:pt>
                <c:pt idx="1">
                  <c:v>0.27</c:v>
                </c:pt>
              </c:numCache>
            </c:numRef>
          </c:val>
          <c:extLst>
            <c:ext xmlns:c16="http://schemas.microsoft.com/office/drawing/2014/chart" uri="{C3380CC4-5D6E-409C-BE32-E72D297353CC}">
              <c16:uniqueId val="{00000001-64F0-6C44-8C05-1AB819FC915C}"/>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Sheet1!$D$2:$D$3</c:f>
              <c:numCache>
                <c:formatCode>0%</c:formatCode>
                <c:ptCount val="2"/>
                <c:pt idx="0">
                  <c:v>0.35</c:v>
                </c:pt>
                <c:pt idx="1">
                  <c:v>0.37</c:v>
                </c:pt>
              </c:numCache>
            </c:numRef>
          </c:val>
          <c:extLst>
            <c:ext xmlns:c16="http://schemas.microsoft.com/office/drawing/2014/chart" uri="{C3380CC4-5D6E-409C-BE32-E72D297353CC}">
              <c16:uniqueId val="{00000002-64F0-6C44-8C05-1AB819FC915C}"/>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2019</c:v>
                </c:pt>
                <c:pt idx="1">
                  <c:v>2021</c:v>
                </c:pt>
              </c:strCache>
            </c:strRef>
          </c:cat>
          <c:val>
            <c:numRef>
              <c:f>Sheet1!$E$2:$E$3</c:f>
              <c:numCache>
                <c:formatCode>0%</c:formatCode>
                <c:ptCount val="2"/>
                <c:pt idx="0">
                  <c:v>0.05</c:v>
                </c:pt>
                <c:pt idx="1">
                  <c:v>0.05</c:v>
                </c:pt>
              </c:numCache>
            </c:numRef>
          </c:val>
          <c:extLst>
            <c:ext xmlns:c16="http://schemas.microsoft.com/office/drawing/2014/chart" uri="{C3380CC4-5D6E-409C-BE32-E72D297353CC}">
              <c16:uniqueId val="{00000003-64F0-6C44-8C05-1AB819FC915C}"/>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4F0-6C44-8C05-1AB819FC915C}"/>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Sheet1!$F$2:$F$3</c:f>
              <c:numCache>
                <c:formatCode>0%</c:formatCode>
                <c:ptCount val="2"/>
                <c:pt idx="0">
                  <c:v>0.23</c:v>
                </c:pt>
                <c:pt idx="1">
                  <c:v>0.16</c:v>
                </c:pt>
              </c:numCache>
            </c:numRef>
          </c:val>
          <c:extLst>
            <c:ext xmlns:c16="http://schemas.microsoft.com/office/drawing/2014/chart" uri="{C3380CC4-5D6E-409C-BE32-E72D297353CC}">
              <c16:uniqueId val="{00000006-64F0-6C44-8C05-1AB819FC915C}"/>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Sheet1!$G$2:$G$3</c:f>
              <c:numCache>
                <c:formatCode>0%</c:formatCode>
                <c:ptCount val="2"/>
                <c:pt idx="0">
                  <c:v>0.06</c:v>
                </c:pt>
                <c:pt idx="1">
                  <c:v>0.05</c:v>
                </c:pt>
              </c:numCache>
            </c:numRef>
          </c:val>
          <c:extLst>
            <c:ext xmlns:c16="http://schemas.microsoft.com/office/drawing/2014/chart" uri="{C3380CC4-5D6E-409C-BE32-E72D297353CC}">
              <c16:uniqueId val="{00000007-64F0-6C44-8C05-1AB819FC915C}"/>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'Most important over time'!$C$15</c:f>
              <c:strCache>
                <c:ptCount val="1"/>
                <c:pt idx="0">
                  <c:v>2019</c:v>
                </c:pt>
              </c:strCache>
            </c:strRef>
          </c:tx>
          <c:spPr>
            <a:solidFill>
              <a:srgbClr val="50149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time'!$A$16:$A$25</c:f>
              <c:strCache>
                <c:ptCount val="10"/>
                <c:pt idx="0">
                  <c:v>The economy/employment opportunities</c:v>
                </c:pt>
                <c:pt idx="1">
                  <c:v>Homelessness/
rough sleeping</c:v>
                </c:pt>
                <c:pt idx="2">
                  <c:v>Immigration</c:v>
                </c:pt>
                <c:pt idx="3">
                  <c:v>Traffic/congestion</c:v>
                </c:pt>
                <c:pt idx="4">
                  <c:v>Cost of living</c:v>
                </c:pt>
                <c:pt idx="5">
                  <c:v>Crime and policing</c:v>
                </c:pt>
                <c:pt idx="6">
                  <c:v>Air quality and pollution</c:v>
                </c:pt>
                <c:pt idx="7">
                  <c:v>Cleanliness of streets, parks and public areas</c:v>
                </c:pt>
                <c:pt idx="8">
                  <c:v>Housing</c:v>
                </c:pt>
                <c:pt idx="9">
                  <c:v>The Covid-19 pandemic</c:v>
                </c:pt>
              </c:strCache>
            </c:strRef>
          </c:cat>
          <c:val>
            <c:numRef>
              <c:f>'Most important over time'!$C$16:$C$25</c:f>
              <c:numCache>
                <c:formatCode>0%</c:formatCode>
                <c:ptCount val="10"/>
                <c:pt idx="0">
                  <c:v>0.16</c:v>
                </c:pt>
                <c:pt idx="1">
                  <c:v>0.21</c:v>
                </c:pt>
                <c:pt idx="2">
                  <c:v>0.24</c:v>
                </c:pt>
                <c:pt idx="3">
                  <c:v>0.33</c:v>
                </c:pt>
                <c:pt idx="4">
                  <c:v>0.35</c:v>
                </c:pt>
                <c:pt idx="5">
                  <c:v>0.27</c:v>
                </c:pt>
                <c:pt idx="6">
                  <c:v>0.33</c:v>
                </c:pt>
                <c:pt idx="7">
                  <c:v>0.35</c:v>
                </c:pt>
                <c:pt idx="8">
                  <c:v>0.38</c:v>
                </c:pt>
                <c:pt idx="9">
                  <c:v>0</c:v>
                </c:pt>
              </c:numCache>
            </c:numRef>
          </c:val>
          <c:extLst>
            <c:ext xmlns:c16="http://schemas.microsoft.com/office/drawing/2014/chart" uri="{C3380CC4-5D6E-409C-BE32-E72D297353CC}">
              <c16:uniqueId val="{00000000-6524-8044-B53A-70FF956E4C71}"/>
            </c:ext>
          </c:extLst>
        </c:ser>
        <c:ser>
          <c:idx val="0"/>
          <c:order val="1"/>
          <c:tx>
            <c:strRef>
              <c:f>'Most important over time'!$B$15</c:f>
              <c:strCache>
                <c:ptCount val="1"/>
                <c:pt idx="0">
                  <c:v>2021</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02-6524-8044-B53A-70FF956E4C71}"/>
              </c:ext>
            </c:extLst>
          </c:dPt>
          <c:dLbls>
            <c:dLbl>
              <c:idx val="2"/>
              <c:layout>
                <c:manualLayout>
                  <c:x val="-7.7829365079365082E-2"/>
                  <c:y val="-9.5313350997770221E-17"/>
                </c:manualLayout>
              </c:layout>
              <c:tx>
                <c:rich>
                  <a:bodyPr/>
                  <a:lstStyle/>
                  <a:p>
                    <a:fld id="{B62ADCC6-142C-D546-8027-17FFD214185F}" type="VALUE">
                      <a:rPr lang="en-US" b="0" i="0">
                        <a:latin typeface="KingsBureauGrot FiveOne" panose="02000506040000020004" pitchFamily="2" charset="0"/>
                      </a:rPr>
                      <a:pPr/>
                      <a:t>[VALUE]</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524-8044-B53A-70FF956E4C71}"/>
                </c:ext>
              </c:extLst>
            </c:dLbl>
            <c:spPr>
              <a:noFill/>
              <a:ln>
                <a:noFill/>
              </a:ln>
              <a:effectLst/>
            </c:spPr>
            <c:txPr>
              <a:bodyPr rot="0" spcFirstLastPara="1" vertOverflow="ellipsis" vert="horz" wrap="square" anchor="ctr" anchorCtr="1"/>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time'!$A$16:$A$25</c:f>
              <c:strCache>
                <c:ptCount val="10"/>
                <c:pt idx="0">
                  <c:v>The economy/employment opportunities</c:v>
                </c:pt>
                <c:pt idx="1">
                  <c:v>Homelessness/
rough sleeping</c:v>
                </c:pt>
                <c:pt idx="2">
                  <c:v>Immigration</c:v>
                </c:pt>
                <c:pt idx="3">
                  <c:v>Traffic/congestion</c:v>
                </c:pt>
                <c:pt idx="4">
                  <c:v>Cost of living</c:v>
                </c:pt>
                <c:pt idx="5">
                  <c:v>Crime and policing</c:v>
                </c:pt>
                <c:pt idx="6">
                  <c:v>Air quality and pollution</c:v>
                </c:pt>
                <c:pt idx="7">
                  <c:v>Cleanliness of streets, parks and public areas</c:v>
                </c:pt>
                <c:pt idx="8">
                  <c:v>Housing</c:v>
                </c:pt>
                <c:pt idx="9">
                  <c:v>The Covid-19 pandemic</c:v>
                </c:pt>
              </c:strCache>
            </c:strRef>
          </c:cat>
          <c:val>
            <c:numRef>
              <c:f>'Most important over time'!$B$16:$B$25</c:f>
              <c:numCache>
                <c:formatCode>0%</c:formatCode>
                <c:ptCount val="10"/>
                <c:pt idx="0">
                  <c:v>0.18</c:v>
                </c:pt>
                <c:pt idx="1">
                  <c:v>0.2</c:v>
                </c:pt>
                <c:pt idx="2">
                  <c:v>0.21</c:v>
                </c:pt>
                <c:pt idx="3">
                  <c:v>0.22</c:v>
                </c:pt>
                <c:pt idx="4">
                  <c:v>0.27</c:v>
                </c:pt>
                <c:pt idx="5">
                  <c:v>0.28000000000000003</c:v>
                </c:pt>
                <c:pt idx="6">
                  <c:v>0.3</c:v>
                </c:pt>
                <c:pt idx="7">
                  <c:v>0.31</c:v>
                </c:pt>
                <c:pt idx="8">
                  <c:v>0.36</c:v>
                </c:pt>
                <c:pt idx="9">
                  <c:v>0.43</c:v>
                </c:pt>
              </c:numCache>
            </c:numRef>
          </c:val>
          <c:extLst>
            <c:ext xmlns:c16="http://schemas.microsoft.com/office/drawing/2014/chart" uri="{C3380CC4-5D6E-409C-BE32-E72D297353CC}">
              <c16:uniqueId val="{00000004-6524-8044-B53A-70FF956E4C71}"/>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0.60000000000000009"/>
        </c:scaling>
        <c:delete val="1"/>
        <c:axPos val="b"/>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34909697420634922"/>
          <c:y val="2.7308416407021682E-2"/>
          <c:w val="0.30180580357142855"/>
          <c:h val="5.387518548513685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Sheet1!$B$2:$B$3</c:f>
              <c:numCache>
                <c:formatCode>0%</c:formatCode>
                <c:ptCount val="2"/>
                <c:pt idx="0">
                  <c:v>7.0000000000000007E-2</c:v>
                </c:pt>
                <c:pt idx="1">
                  <c:v>0.11</c:v>
                </c:pt>
              </c:numCache>
            </c:numRef>
          </c:val>
          <c:extLst>
            <c:ext xmlns:c16="http://schemas.microsoft.com/office/drawing/2014/chart" uri="{C3380CC4-5D6E-409C-BE32-E72D297353CC}">
              <c16:uniqueId val="{00000000-007D-C44B-AE52-285B84B458F0}"/>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Sheet1!$C$2:$C$3</c:f>
              <c:numCache>
                <c:formatCode>0%</c:formatCode>
                <c:ptCount val="2"/>
                <c:pt idx="0">
                  <c:v>0.22</c:v>
                </c:pt>
                <c:pt idx="1">
                  <c:v>0.26</c:v>
                </c:pt>
              </c:numCache>
            </c:numRef>
          </c:val>
          <c:extLst>
            <c:ext xmlns:c16="http://schemas.microsoft.com/office/drawing/2014/chart" uri="{C3380CC4-5D6E-409C-BE32-E72D297353CC}">
              <c16:uniqueId val="{00000001-007D-C44B-AE52-285B84B458F0}"/>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Sheet1!$D$2:$D$3</c:f>
              <c:numCache>
                <c:formatCode>0%</c:formatCode>
                <c:ptCount val="2"/>
                <c:pt idx="0">
                  <c:v>0.26</c:v>
                </c:pt>
                <c:pt idx="1">
                  <c:v>0.32</c:v>
                </c:pt>
              </c:numCache>
            </c:numRef>
          </c:val>
          <c:extLst>
            <c:ext xmlns:c16="http://schemas.microsoft.com/office/drawing/2014/chart" uri="{C3380CC4-5D6E-409C-BE32-E72D297353CC}">
              <c16:uniqueId val="{00000002-007D-C44B-AE52-285B84B458F0}"/>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2019</c:v>
                </c:pt>
                <c:pt idx="1">
                  <c:v>2021</c:v>
                </c:pt>
              </c:strCache>
            </c:strRef>
          </c:cat>
          <c:val>
            <c:numRef>
              <c:f>Sheet1!$E$2:$E$3</c:f>
              <c:numCache>
                <c:formatCode>0%</c:formatCode>
                <c:ptCount val="2"/>
                <c:pt idx="0">
                  <c:v>0.03</c:v>
                </c:pt>
                <c:pt idx="1">
                  <c:v>0.06</c:v>
                </c:pt>
              </c:numCache>
            </c:numRef>
          </c:val>
          <c:extLst>
            <c:ext xmlns:c16="http://schemas.microsoft.com/office/drawing/2014/chart" uri="{C3380CC4-5D6E-409C-BE32-E72D297353CC}">
              <c16:uniqueId val="{00000003-007D-C44B-AE52-285B84B458F0}"/>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007D-C44B-AE52-285B84B458F0}"/>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Sheet1!$F$2:$F$3</c:f>
              <c:numCache>
                <c:formatCode>0%</c:formatCode>
                <c:ptCount val="2"/>
                <c:pt idx="0">
                  <c:v>0.28000000000000003</c:v>
                </c:pt>
                <c:pt idx="1">
                  <c:v>0.19</c:v>
                </c:pt>
              </c:numCache>
            </c:numRef>
          </c:val>
          <c:extLst>
            <c:ext xmlns:c16="http://schemas.microsoft.com/office/drawing/2014/chart" uri="{C3380CC4-5D6E-409C-BE32-E72D297353CC}">
              <c16:uniqueId val="{00000006-007D-C44B-AE52-285B84B458F0}"/>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Sheet1!$G$2:$G$3</c:f>
              <c:numCache>
                <c:formatCode>0%</c:formatCode>
                <c:ptCount val="2"/>
                <c:pt idx="0">
                  <c:v>0.13</c:v>
                </c:pt>
                <c:pt idx="1">
                  <c:v>7.0000000000000007E-2</c:v>
                </c:pt>
              </c:numCache>
            </c:numRef>
          </c:val>
          <c:extLst>
            <c:ext xmlns:c16="http://schemas.microsoft.com/office/drawing/2014/chart" uri="{C3380CC4-5D6E-409C-BE32-E72D297353CC}">
              <c16:uniqueId val="{00000007-007D-C44B-AE52-285B84B458F0}"/>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059534940944882"/>
          <c:y val="7.0391770481947821E-2"/>
          <c:w val="0.4940465059055118"/>
          <c:h val="0.90438745749523608"/>
        </c:manualLayout>
      </c:layout>
      <c:barChart>
        <c:barDir val="bar"/>
        <c:grouping val="clustered"/>
        <c:varyColors val="0"/>
        <c:ser>
          <c:idx val="1"/>
          <c:order val="0"/>
          <c:tx>
            <c:strRef>
              <c:f>Sheet1!$B$1</c:f>
              <c:strCache>
                <c:ptCount val="1"/>
                <c:pt idx="0">
                  <c:v>Greater 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Funding more pavements, footpaths and pedestrian areas</c:v>
                </c:pt>
                <c:pt idx="1">
                  <c:v>Encouraging people not to use a car to travel to work or school</c:v>
                </c:pt>
                <c:pt idx="2">
                  <c:v>Reducing traffic speeds in denser built-up areas</c:v>
                </c:pt>
                <c:pt idx="3">
                  <c:v>Reallocating space away from motor 
vehicles to cyclists and walkers</c:v>
                </c:pt>
                <c:pt idx="4">
                  <c:v>Funding more cycle routes/lanes and facilities</c:v>
                </c:pt>
                <c:pt idx="5">
                  <c:v>Introducing more car-free days in inner London/Paris, where cars are not allowed to drive into the centre of the city</c:v>
                </c:pt>
                <c:pt idx="6">
                  <c:v>Only allowing access to the centre of London/Paris to 
electric or hybrid cars or vans on some days</c:v>
                </c:pt>
                <c:pt idx="7">
                  <c:v>Introducing a ‘congestion charge’ to reduce the number of cars driving into the centre of London/Paris on weekdays</c:v>
                </c:pt>
              </c:strCache>
            </c:strRef>
          </c:cat>
          <c:val>
            <c:numRef>
              <c:f>Sheet1!$B$2:$B$9</c:f>
              <c:numCache>
                <c:formatCode>0\%</c:formatCode>
                <c:ptCount val="8"/>
                <c:pt idx="0">
                  <c:v>67</c:v>
                </c:pt>
                <c:pt idx="1">
                  <c:v>62</c:v>
                </c:pt>
                <c:pt idx="2">
                  <c:v>54</c:v>
                </c:pt>
                <c:pt idx="3">
                  <c:v>51</c:v>
                </c:pt>
                <c:pt idx="4">
                  <c:v>50</c:v>
                </c:pt>
                <c:pt idx="5">
                  <c:v>49</c:v>
                </c:pt>
                <c:pt idx="6">
                  <c:v>43</c:v>
                </c:pt>
                <c:pt idx="7">
                  <c:v>35</c:v>
                </c:pt>
              </c:numCache>
            </c:numRef>
          </c:val>
          <c:extLst>
            <c:ext xmlns:c16="http://schemas.microsoft.com/office/drawing/2014/chart" uri="{C3380CC4-5D6E-409C-BE32-E72D297353CC}">
              <c16:uniqueId val="{00000000-2EA3-E14B-AAA6-B0B1BC2B9C2F}"/>
            </c:ext>
          </c:extLst>
        </c:ser>
        <c:ser>
          <c:idx val="0"/>
          <c:order val="1"/>
          <c:tx>
            <c:strRef>
              <c:f>Sheet1!$C$1</c:f>
              <c:strCache>
                <c:ptCount val="1"/>
                <c:pt idx="0">
                  <c:v>Greater Paris</c:v>
                </c:pt>
              </c:strCache>
            </c:strRef>
          </c:tx>
          <c:spPr>
            <a:solidFill>
              <a:srgbClr val="501491"/>
            </a:solidFill>
            <a:ln>
              <a:noFill/>
            </a:ln>
            <a:effectLst/>
          </c:spPr>
          <c:invertIfNegative val="0"/>
          <c:dPt>
            <c:idx val="7"/>
            <c:invertIfNegative val="0"/>
            <c:bubble3D val="0"/>
            <c:spPr>
              <a:solidFill>
                <a:srgbClr val="501491"/>
              </a:solidFill>
              <a:ln>
                <a:noFill/>
              </a:ln>
              <a:effectLst/>
            </c:spPr>
            <c:extLst>
              <c:ext xmlns:c16="http://schemas.microsoft.com/office/drawing/2014/chart" uri="{C3380CC4-5D6E-409C-BE32-E72D297353CC}">
                <c16:uniqueId val="{00000001-0B94-B843-8BB6-1D30E847DB5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Funding more pavements, footpaths and pedestrian areas</c:v>
                </c:pt>
                <c:pt idx="1">
                  <c:v>Encouraging people not to use a car to travel to work or school</c:v>
                </c:pt>
                <c:pt idx="2">
                  <c:v>Reducing traffic speeds in denser built-up areas</c:v>
                </c:pt>
                <c:pt idx="3">
                  <c:v>Reallocating space away from motor 
vehicles to cyclists and walkers</c:v>
                </c:pt>
                <c:pt idx="4">
                  <c:v>Funding more cycle routes/lanes and facilities</c:v>
                </c:pt>
                <c:pt idx="5">
                  <c:v>Introducing more car-free days in inner London/Paris, where cars are not allowed to drive into the centre of the city</c:v>
                </c:pt>
                <c:pt idx="6">
                  <c:v>Only allowing access to the centre of London/Paris to 
electric or hybrid cars or vans on some days</c:v>
                </c:pt>
                <c:pt idx="7">
                  <c:v>Introducing a ‘congestion charge’ to reduce the number of cars driving into the centre of London/Paris on weekdays</c:v>
                </c:pt>
              </c:strCache>
            </c:strRef>
          </c:cat>
          <c:val>
            <c:numRef>
              <c:f>Sheet1!$C$2:$C$9</c:f>
              <c:numCache>
                <c:formatCode>0\%</c:formatCode>
                <c:ptCount val="8"/>
                <c:pt idx="0">
                  <c:v>60</c:v>
                </c:pt>
                <c:pt idx="1">
                  <c:v>61</c:v>
                </c:pt>
                <c:pt idx="2">
                  <c:v>49</c:v>
                </c:pt>
                <c:pt idx="3">
                  <c:v>39</c:v>
                </c:pt>
                <c:pt idx="4">
                  <c:v>51</c:v>
                </c:pt>
                <c:pt idx="5">
                  <c:v>45</c:v>
                </c:pt>
                <c:pt idx="6">
                  <c:v>34</c:v>
                </c:pt>
                <c:pt idx="7">
                  <c:v>30</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7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12%</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31D-E44F-952A-E1C181739159}"/>
                </c:ext>
              </c:extLst>
            </c:dLbl>
            <c:dLbl>
              <c:idx val="1"/>
              <c:tx>
                <c:rich>
                  <a:bodyPr/>
                  <a:lstStyle/>
                  <a:p>
                    <a:r>
                      <a:rPr lang="en-US" b="0" i="0" dirty="0">
                        <a:latin typeface="KingsBureauGrot FiveOne" panose="02000506040000020004" pitchFamily="2" charset="0"/>
                      </a:rPr>
                      <a:t>9%</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31D-E44F-952A-E1C181739159}"/>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-0.12</c:v>
                </c:pt>
                <c:pt idx="1">
                  <c:v>-0.09</c:v>
                </c:pt>
              </c:numCache>
            </c:numRef>
          </c:val>
          <c:extLst>
            <c:ext xmlns:c16="http://schemas.microsoft.com/office/drawing/2014/chart" uri="{C3380CC4-5D6E-409C-BE32-E72D297353CC}">
              <c16:uniqueId val="{00000002-631D-E44F-952A-E1C181739159}"/>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0.84</c:v>
                </c:pt>
                <c:pt idx="1">
                  <c:v>0.88</c:v>
                </c:pt>
              </c:numCache>
            </c:numRef>
          </c:val>
          <c:extLst>
            <c:ext xmlns:c16="http://schemas.microsoft.com/office/drawing/2014/chart" uri="{C3380CC4-5D6E-409C-BE32-E72D297353CC}">
              <c16:uniqueId val="{00000003-631D-E44F-952A-E1C181739159}"/>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9"/>
          <c:min val="-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35%</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31D-E44F-952A-E1C181739159}"/>
                </c:ext>
              </c:extLst>
            </c:dLbl>
            <c:dLbl>
              <c:idx val="1"/>
              <c:tx>
                <c:rich>
                  <a:bodyPr/>
                  <a:lstStyle/>
                  <a:p>
                    <a:r>
                      <a:rPr lang="en-US" b="0" i="0" dirty="0">
                        <a:latin typeface="KingsBureauGrot FiveOne" panose="02000506040000020004" pitchFamily="2" charset="0"/>
                      </a:rPr>
                      <a:t>32%</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31D-E44F-952A-E1C181739159}"/>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-0.35</c:v>
                </c:pt>
                <c:pt idx="1">
                  <c:v>-0.32</c:v>
                </c:pt>
              </c:numCache>
            </c:numRef>
          </c:val>
          <c:extLst>
            <c:ext xmlns:c16="http://schemas.microsoft.com/office/drawing/2014/chart" uri="{C3380CC4-5D6E-409C-BE32-E72D297353CC}">
              <c16:uniqueId val="{00000002-631D-E44F-952A-E1C181739159}"/>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0.52</c:v>
                </c:pt>
                <c:pt idx="1">
                  <c:v>0.59</c:v>
                </c:pt>
              </c:numCache>
            </c:numRef>
          </c:val>
          <c:extLst>
            <c:ext xmlns:c16="http://schemas.microsoft.com/office/drawing/2014/chart" uri="{C3380CC4-5D6E-409C-BE32-E72D297353CC}">
              <c16:uniqueId val="{00000003-631D-E44F-952A-E1C181739159}"/>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9"/>
          <c:min val="-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113275098425198"/>
          <c:y val="0.1612758246114403"/>
          <c:w val="0.60167974901574806"/>
          <c:h val="0.81350318930411902"/>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Sheet1!$B$2:$B$3</c:f>
              <c:numCache>
                <c:formatCode>0\%</c:formatCode>
                <c:ptCount val="2"/>
                <c:pt idx="0">
                  <c:v>41</c:v>
                </c:pt>
                <c:pt idx="1">
                  <c:v>11</c:v>
                </c:pt>
              </c:numCache>
            </c:numRef>
          </c:val>
          <c:extLst>
            <c:ext xmlns:c16="http://schemas.microsoft.com/office/drawing/2014/chart" uri="{C3380CC4-5D6E-409C-BE32-E72D297353CC}">
              <c16:uniqueId val="{00000000-DCD6-1649-8F5F-110096D4B3A0}"/>
            </c:ext>
          </c:extLst>
        </c:ser>
        <c:ser>
          <c:idx val="0"/>
          <c:order val="1"/>
          <c:tx>
            <c:strRef>
              <c:f>Sheet1!$C$1</c:f>
              <c:strCache>
                <c:ptCount val="1"/>
                <c:pt idx="0">
                  <c:v>Men</c:v>
                </c:pt>
              </c:strCache>
            </c:strRef>
          </c:tx>
          <c:spPr>
            <a:solidFill>
              <a:srgbClr val="43BB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Sheet1!$C$2:$C$3</c:f>
              <c:numCache>
                <c:formatCode>0\%</c:formatCode>
                <c:ptCount val="2"/>
                <c:pt idx="0">
                  <c:v>22</c:v>
                </c:pt>
                <c:pt idx="1">
                  <c:v>7</c:v>
                </c:pt>
              </c:numCache>
            </c:numRef>
          </c:val>
          <c:extLst>
            <c:ext xmlns:c16="http://schemas.microsoft.com/office/drawing/2014/chart" uri="{C3380CC4-5D6E-409C-BE32-E72D297353CC}">
              <c16:uniqueId val="{00000001-DCD6-1649-8F5F-110096D4B3A0}"/>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50"/>
          <c:min val="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113275098425198"/>
          <c:y val="0.1612758246114403"/>
          <c:w val="0.60167974901574806"/>
          <c:h val="0.81350318930411902"/>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Sheet1!$B$2:$B$3</c:f>
              <c:numCache>
                <c:formatCode>0\%</c:formatCode>
                <c:ptCount val="2"/>
                <c:pt idx="0">
                  <c:v>39</c:v>
                </c:pt>
                <c:pt idx="1">
                  <c:v>12</c:v>
                </c:pt>
              </c:numCache>
            </c:numRef>
          </c:val>
          <c:extLst>
            <c:ext xmlns:c16="http://schemas.microsoft.com/office/drawing/2014/chart" uri="{C3380CC4-5D6E-409C-BE32-E72D297353CC}">
              <c16:uniqueId val="{00000000-DCD6-1649-8F5F-110096D4B3A0}"/>
            </c:ext>
          </c:extLst>
        </c:ser>
        <c:ser>
          <c:idx val="0"/>
          <c:order val="1"/>
          <c:tx>
            <c:strRef>
              <c:f>Sheet1!$C$1</c:f>
              <c:strCache>
                <c:ptCount val="1"/>
                <c:pt idx="0">
                  <c:v>Men</c:v>
                </c:pt>
              </c:strCache>
            </c:strRef>
          </c:tx>
          <c:spPr>
            <a:solidFill>
              <a:srgbClr val="43BB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Sheet1!$C$2:$C$3</c:f>
              <c:numCache>
                <c:formatCode>0\%</c:formatCode>
                <c:ptCount val="2"/>
                <c:pt idx="0">
                  <c:v>29</c:v>
                </c:pt>
                <c:pt idx="1">
                  <c:v>13</c:v>
                </c:pt>
              </c:numCache>
            </c:numRef>
          </c:val>
          <c:extLst>
            <c:ext xmlns:c16="http://schemas.microsoft.com/office/drawing/2014/chart" uri="{C3380CC4-5D6E-409C-BE32-E72D297353CC}">
              <c16:uniqueId val="{00000001-DCD6-1649-8F5F-110096D4B3A0}"/>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50"/>
          <c:min val="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067691219897685"/>
          <c:y val="9.5008919166739328E-2"/>
          <c:w val="0.60167974901574806"/>
          <c:h val="0.85908603295858554"/>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dLbl>
              <c:idx val="4"/>
              <c:layout>
                <c:manualLayout>
                  <c:x val="-6.7255864737815987E-2"/>
                  <c:y val="9.831484591191787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D7-3E46-8052-2F5FCD3F6286}"/>
                </c:ext>
              </c:extLst>
            </c:dLbl>
            <c:dLbl>
              <c:idx val="5"/>
              <c:layout>
                <c:manualLayout>
                  <c:x val="-2.1107971819534777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89F69"/>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1D7-3E46-8052-2F5FCD3F6286}"/>
                </c:ext>
              </c:extLst>
            </c:dLbl>
            <c:dLbl>
              <c:idx val="6"/>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89F69"/>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extLst>
                <c:ext xmlns:c16="http://schemas.microsoft.com/office/drawing/2014/chart" uri="{C3380CC4-5D6E-409C-BE32-E72D297353CC}">
                  <c16:uniqueId val="{00000009-91D7-3E46-8052-2F5FCD3F628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Unwanted touching</c:v>
                </c:pt>
                <c:pt idx="3">
                  <c:v>Being threatened physically</c:v>
                </c:pt>
                <c:pt idx="4">
                  <c:v>Indecent exposure</c:v>
                </c:pt>
                <c:pt idx="5">
                  <c:v>Being physically attacked</c:v>
                </c:pt>
                <c:pt idx="6">
                  <c:v>Being physically forced into having sex/taking part in sexual activities</c:v>
                </c:pt>
              </c:strCache>
            </c:strRef>
          </c:cat>
          <c:val>
            <c:numRef>
              <c:f>Sheet1!$B$2:$B$8</c:f>
              <c:numCache>
                <c:formatCode>0.0</c:formatCode>
                <c:ptCount val="7"/>
                <c:pt idx="0">
                  <c:v>15.1</c:v>
                </c:pt>
                <c:pt idx="1">
                  <c:v>13.3</c:v>
                </c:pt>
                <c:pt idx="2">
                  <c:v>3.5</c:v>
                </c:pt>
                <c:pt idx="3">
                  <c:v>1.8</c:v>
                </c:pt>
                <c:pt idx="4">
                  <c:v>1.4</c:v>
                </c:pt>
                <c:pt idx="5">
                  <c:v>0.6</c:v>
                </c:pt>
                <c:pt idx="6">
                  <c:v>0.2</c:v>
                </c:pt>
              </c:numCache>
            </c:numRef>
          </c:val>
          <c:extLst>
            <c:ext xmlns:c16="http://schemas.microsoft.com/office/drawing/2014/chart" uri="{C3380CC4-5D6E-409C-BE32-E72D297353CC}">
              <c16:uniqueId val="{00000000-91D7-3E46-8052-2F5FCD3F6286}"/>
            </c:ext>
          </c:extLst>
        </c:ser>
        <c:ser>
          <c:idx val="0"/>
          <c:order val="1"/>
          <c:tx>
            <c:strRef>
              <c:f>Sheet1!$C$1</c:f>
              <c:strCache>
                <c:ptCount val="1"/>
                <c:pt idx="0">
                  <c:v>Men</c:v>
                </c:pt>
              </c:strCache>
            </c:strRef>
          </c:tx>
          <c:spPr>
            <a:solidFill>
              <a:srgbClr val="43BBC4"/>
            </a:solidFill>
            <a:ln>
              <a:noFill/>
            </a:ln>
            <a:effectLst/>
          </c:spPr>
          <c:invertIfNegative val="0"/>
          <c:dLbls>
            <c:dLbl>
              <c:idx val="2"/>
              <c:layout>
                <c:manualLayout>
                  <c:x val="-7.1155145548380504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D7-3E46-8052-2F5FCD3F6286}"/>
                </c:ext>
              </c:extLst>
            </c:dLbl>
            <c:dLbl>
              <c:idx val="4"/>
              <c:layout>
                <c:manualLayout>
                  <c:x val="-3.3549597062046393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1D7-3E46-8052-2F5FCD3F6286}"/>
                </c:ext>
              </c:extLst>
            </c:dLbl>
            <c:dLbl>
              <c:idx val="5"/>
              <c:layout>
                <c:manualLayout>
                  <c:x val="-2.9493645637758675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D7-3E46-8052-2F5FCD3F6286}"/>
                </c:ext>
              </c:extLst>
            </c:dLbl>
            <c:dLbl>
              <c:idx val="6"/>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extLst>
                <c:ext xmlns:c16="http://schemas.microsoft.com/office/drawing/2014/chart" uri="{C3380CC4-5D6E-409C-BE32-E72D297353CC}">
                  <c16:uniqueId val="{00000008-91D7-3E46-8052-2F5FCD3F628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Unwanted touching</c:v>
                </c:pt>
                <c:pt idx="3">
                  <c:v>Being threatened physically</c:v>
                </c:pt>
                <c:pt idx="4">
                  <c:v>Indecent exposure</c:v>
                </c:pt>
                <c:pt idx="5">
                  <c:v>Being physically attacked</c:v>
                </c:pt>
                <c:pt idx="6">
                  <c:v>Being physically forced into having sex/taking part in sexual activities</c:v>
                </c:pt>
              </c:strCache>
            </c:strRef>
          </c:cat>
          <c:val>
            <c:numRef>
              <c:f>Sheet1!$C$2:$C$8</c:f>
              <c:numCache>
                <c:formatCode>0.0</c:formatCode>
                <c:ptCount val="7"/>
                <c:pt idx="0">
                  <c:v>3</c:v>
                </c:pt>
                <c:pt idx="1">
                  <c:v>2.2000000000000002</c:v>
                </c:pt>
                <c:pt idx="2">
                  <c:v>0.5</c:v>
                </c:pt>
                <c:pt idx="3">
                  <c:v>1.9</c:v>
                </c:pt>
                <c:pt idx="4">
                  <c:v>0.4</c:v>
                </c:pt>
                <c:pt idx="5">
                  <c:v>0.7</c:v>
                </c:pt>
                <c:pt idx="6">
                  <c:v>0.4</c:v>
                </c:pt>
              </c:numCache>
            </c:numRef>
          </c:val>
          <c:extLst>
            <c:ext xmlns:c16="http://schemas.microsoft.com/office/drawing/2014/chart" uri="{C3380CC4-5D6E-409C-BE32-E72D297353CC}">
              <c16:uniqueId val="{00000001-91D7-3E46-8052-2F5FCD3F6286}"/>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16"/>
          <c:min val="0"/>
        </c:scaling>
        <c:delete val="1"/>
        <c:axPos val="t"/>
        <c:numFmt formatCode="0.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067691219897685"/>
          <c:y val="9.5008919166739328E-2"/>
          <c:w val="0.60167974901574806"/>
          <c:h val="0.85908603295858554"/>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dLbl>
              <c:idx val="4"/>
              <c:layout>
                <c:manualLayout>
                  <c:x val="-6.1412349923470659E-2"/>
                  <c:y val="9.831484591191787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4D8-2246-BC71-22985DA11FFD}"/>
                </c:ext>
              </c:extLst>
            </c:dLbl>
            <c:dLbl>
              <c:idx val="5"/>
              <c:layout>
                <c:manualLayout>
                  <c:x val="-4.1937571476653359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89F69"/>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4D8-2246-BC71-22985DA11FFD}"/>
                </c:ext>
              </c:extLst>
            </c:dLbl>
            <c:dLbl>
              <c:idx val="6"/>
              <c:tx>
                <c:rich>
                  <a:bodyPr/>
                  <a:lstStyle/>
                  <a:p>
                    <a:r>
                      <a:rPr lang="en-US" b="0" i="0" dirty="0">
                        <a:solidFill>
                          <a:srgbClr val="F89F69"/>
                        </a:solidFill>
                        <a:latin typeface="KingsBureauGrot FiveOne" panose="02000506040000020004" pitchFamily="2" charset="0"/>
                      </a:rPr>
                      <a:t>*</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4D8-2246-BC71-22985DA11FF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Indecent exposure</c:v>
                </c:pt>
                <c:pt idx="3">
                  <c:v>Being threatened physically</c:v>
                </c:pt>
                <c:pt idx="4">
                  <c:v>Unwanted touching</c:v>
                </c:pt>
                <c:pt idx="5">
                  <c:v>Being physically attacked</c:v>
                </c:pt>
                <c:pt idx="6">
                  <c:v>Being physically forced into having sex/taking part in sexual activities</c:v>
                </c:pt>
              </c:strCache>
            </c:strRef>
          </c:cat>
          <c:val>
            <c:numRef>
              <c:f>Sheet1!$B$2:$B$8</c:f>
              <c:numCache>
                <c:formatCode>0.0</c:formatCode>
                <c:ptCount val="7"/>
                <c:pt idx="0">
                  <c:v>10.5</c:v>
                </c:pt>
                <c:pt idx="1">
                  <c:v>5</c:v>
                </c:pt>
                <c:pt idx="2">
                  <c:v>2.2999999999999998</c:v>
                </c:pt>
                <c:pt idx="3">
                  <c:v>1.7</c:v>
                </c:pt>
                <c:pt idx="4">
                  <c:v>1.4</c:v>
                </c:pt>
                <c:pt idx="5">
                  <c:v>0.5</c:v>
                </c:pt>
                <c:pt idx="6">
                  <c:v>0</c:v>
                </c:pt>
              </c:numCache>
            </c:numRef>
          </c:val>
          <c:extLst>
            <c:ext xmlns:c16="http://schemas.microsoft.com/office/drawing/2014/chart" uri="{C3380CC4-5D6E-409C-BE32-E72D297353CC}">
              <c16:uniqueId val="{00000000-91D7-3E46-8052-2F5FCD3F6286}"/>
            </c:ext>
          </c:extLst>
        </c:ser>
        <c:ser>
          <c:idx val="0"/>
          <c:order val="1"/>
          <c:tx>
            <c:strRef>
              <c:f>Sheet1!$C$1</c:f>
              <c:strCache>
                <c:ptCount val="1"/>
                <c:pt idx="0">
                  <c:v>Men</c:v>
                </c:pt>
              </c:strCache>
            </c:strRef>
          </c:tx>
          <c:spPr>
            <a:solidFill>
              <a:srgbClr val="43BBC4"/>
            </a:solidFill>
            <a:ln>
              <a:noFill/>
            </a:ln>
            <a:effectLst/>
          </c:spPr>
          <c:invertIfNegative val="0"/>
          <c:dLbls>
            <c:dLbl>
              <c:idx val="4"/>
              <c:layout>
                <c:manualLayout>
                  <c:x val="-1.047047426104269E-2"/>
                  <c:y val="2.1112952395148328E-7"/>
                </c:manualLayout>
              </c:layout>
              <c:tx>
                <c:rich>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fld id="{D04AB3DB-6959-284D-AF8F-F19C89A2A680}" type="VALUE">
                      <a:rPr lang="en-US" b="0" i="0">
                        <a:latin typeface="KingsBureauGrot FiveOne" panose="02000506040000020004" pitchFamily="2" charset="0"/>
                      </a:rPr>
                      <a:pPr>
                        <a:defRPr sz="1200">
                          <a:solidFill>
                            <a:srgbClr val="43BBC4"/>
                          </a:solidFill>
                          <a:latin typeface="KingsBureauGrot FiveOne" panose="02000506040000020004" pitchFamily="2" charset="0"/>
                        </a:defRPr>
                      </a:pPr>
                      <a:t>[VALUE]</a:t>
                    </a:fld>
                    <a:endParaRPr lang="fr-F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4D8-2246-BC71-22985DA11FFD}"/>
                </c:ext>
              </c:extLst>
            </c:dLbl>
            <c:dLbl>
              <c:idx val="5"/>
              <c:layout>
                <c:manualLayout>
                  <c:x val="-5.4657568881581707E-3"/>
                  <c:y val="4.2225904790296656E-7"/>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628-8046-9B9A-B2E4B2C7B94A}"/>
                </c:ext>
              </c:extLst>
            </c:dLbl>
            <c:dLbl>
              <c:idx val="6"/>
              <c:layout>
                <c:manualLayout>
                  <c:x val="-4.1937571476653359E-3"/>
                  <c:y val="0"/>
                </c:manualLayout>
              </c:layout>
              <c:tx>
                <c:rich>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fld id="{44783DF8-199C-0D41-809F-19EC4E5B0346}" type="VALUE">
                      <a:rPr lang="en-US" b="0" i="0">
                        <a:latin typeface="KingsBureauGrot FiveOne" panose="02000506040000020004" pitchFamily="2" charset="0"/>
                      </a:rPr>
                      <a:pPr>
                        <a:defRPr sz="1200">
                          <a:solidFill>
                            <a:srgbClr val="43BBC4"/>
                          </a:solidFill>
                          <a:latin typeface="KingsBureauGrot FiveOne" panose="02000506040000020004" pitchFamily="2" charset="0"/>
                        </a:defRPr>
                      </a:pPr>
                      <a:t>[VALUE]</a:t>
                    </a:fld>
                    <a:endParaRPr lang="fr-F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A4D8-2246-BC71-22985DA11FF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Indecent exposure</c:v>
                </c:pt>
                <c:pt idx="3">
                  <c:v>Being threatened physically</c:v>
                </c:pt>
                <c:pt idx="4">
                  <c:v>Unwanted touching</c:v>
                </c:pt>
                <c:pt idx="5">
                  <c:v>Being physically attacked</c:v>
                </c:pt>
                <c:pt idx="6">
                  <c:v>Being physically forced into having sex/taking part in sexual activities</c:v>
                </c:pt>
              </c:strCache>
            </c:strRef>
          </c:cat>
          <c:val>
            <c:numRef>
              <c:f>Sheet1!$C$2:$C$8</c:f>
              <c:numCache>
                <c:formatCode>0.0</c:formatCode>
                <c:ptCount val="7"/>
                <c:pt idx="0">
                  <c:v>4.5999999999999996</c:v>
                </c:pt>
                <c:pt idx="1">
                  <c:v>1.9</c:v>
                </c:pt>
                <c:pt idx="2">
                  <c:v>1.9</c:v>
                </c:pt>
                <c:pt idx="3">
                  <c:v>2.1</c:v>
                </c:pt>
                <c:pt idx="4">
                  <c:v>0.9</c:v>
                </c:pt>
                <c:pt idx="5">
                  <c:v>1</c:v>
                </c:pt>
                <c:pt idx="6">
                  <c:v>0.5</c:v>
                </c:pt>
              </c:numCache>
            </c:numRef>
          </c:val>
          <c:extLst>
            <c:ext xmlns:c16="http://schemas.microsoft.com/office/drawing/2014/chart" uri="{C3380CC4-5D6E-409C-BE32-E72D297353CC}">
              <c16:uniqueId val="{00000001-91D7-3E46-8052-2F5FCD3F6286}"/>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16"/>
          <c:min val="0"/>
        </c:scaling>
        <c:delete val="1"/>
        <c:axPos val="t"/>
        <c:numFmt formatCode="0.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0.43</c:v>
                </c:pt>
                <c:pt idx="1">
                  <c:v>0.46</c:v>
                </c:pt>
              </c:numCache>
            </c:numRef>
          </c:val>
          <c:extLst>
            <c:ext xmlns:c16="http://schemas.microsoft.com/office/drawing/2014/chart" uri="{C3380CC4-5D6E-409C-BE32-E72D297353CC}">
              <c16:uniqueId val="{00000000-9034-B045-A3FA-4C57B07555AF}"/>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0.47</c:v>
                </c:pt>
                <c:pt idx="1">
                  <c:v>0.45</c:v>
                </c:pt>
              </c:numCache>
            </c:numRef>
          </c:val>
          <c:extLst>
            <c:ext xmlns:c16="http://schemas.microsoft.com/office/drawing/2014/chart" uri="{C3380CC4-5D6E-409C-BE32-E72D297353CC}">
              <c16:uniqueId val="{00000001-9034-B045-A3FA-4C57B07555AF}"/>
            </c:ext>
          </c:extLst>
        </c:ser>
        <c:ser>
          <c:idx val="3"/>
          <c:order val="2"/>
          <c:tx>
            <c:strRef>
              <c:f>Sheet1!$D$1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Sheet1!$D$2:$D$3</c:f>
              <c:numCache>
                <c:formatCode>0%</c:formatCode>
                <c:ptCount val="2"/>
                <c:pt idx="0">
                  <c:v>0.03</c:v>
                </c:pt>
                <c:pt idx="1">
                  <c:v>0.02</c:v>
                </c:pt>
              </c:numCache>
            </c:numRef>
          </c:val>
          <c:extLst>
            <c:ext xmlns:c16="http://schemas.microsoft.com/office/drawing/2014/chart" uri="{C3380CC4-5D6E-409C-BE32-E72D297353CC}">
              <c16:uniqueId val="{00000002-9034-B045-A3FA-4C57B07555AF}"/>
            </c:ext>
          </c:extLst>
        </c:ser>
        <c:ser>
          <c:idx val="4"/>
          <c:order val="3"/>
          <c:tx>
            <c:strRef>
              <c:f>Sheet1!$E$1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1-89F6-334E-94A9-5C6BC2589DDE}"/>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Sheet1!$E$2:$E$3</c:f>
              <c:numCache>
                <c:formatCode>0%</c:formatCode>
                <c:ptCount val="2"/>
                <c:pt idx="0">
                  <c:v>0.05</c:v>
                </c:pt>
                <c:pt idx="1">
                  <c:v>0.06</c:v>
                </c:pt>
              </c:numCache>
            </c:numRef>
          </c:val>
          <c:extLst>
            <c:ext xmlns:c16="http://schemas.microsoft.com/office/drawing/2014/chart" uri="{C3380CC4-5D6E-409C-BE32-E72D297353CC}">
              <c16:uniqueId val="{00000003-9034-B045-A3FA-4C57B07555AF}"/>
            </c:ext>
          </c:extLst>
        </c:ser>
        <c:ser>
          <c:idx val="5"/>
          <c:order val="4"/>
          <c:tx>
            <c:strRef>
              <c:f>Sheet1!$F$1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General</c:formatCode>
                <c:ptCount val="2"/>
                <c:pt idx="0" formatCode="0%">
                  <c:v>0.01</c:v>
                </c:pt>
              </c:numCache>
            </c:numRef>
          </c:val>
          <c:extLst>
            <c:ext xmlns:c16="http://schemas.microsoft.com/office/drawing/2014/chart" uri="{C3380CC4-5D6E-409C-BE32-E72D297353CC}">
              <c16:uniqueId val="{00000006-9034-B045-A3FA-4C57B07555AF}"/>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'What''s important to you'!$B$2</c:f>
              <c:strCache>
                <c:ptCount val="1"/>
                <c:pt idx="0">
                  <c:v>Greater London</c:v>
                </c:pt>
              </c:strCache>
            </c:strRef>
          </c:tx>
          <c:spPr>
            <a:solidFill>
              <a:srgbClr val="00B9E1"/>
            </a:solidFill>
            <a:ln>
              <a:noFill/>
            </a:ln>
            <a:effectLst/>
          </c:spPr>
          <c:invertIfNegative val="0"/>
          <c:dLbls>
            <c:dLbl>
              <c:idx val="13"/>
              <c:delete val="1"/>
              <c:extLst>
                <c:ext xmlns:c15="http://schemas.microsoft.com/office/drawing/2012/chart" uri="{CE6537A1-D6FC-4f65-9D91-7224C49458BB}"/>
                <c:ext xmlns:c16="http://schemas.microsoft.com/office/drawing/2014/chart" uri="{C3380CC4-5D6E-409C-BE32-E72D297353CC}">
                  <c16:uniqueId val="{00000002-7C40-C34B-AFDE-D9F273FFCB64}"/>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KingsBureauGrot FiveOne" panose="02000506040000020004" pitchFamily="2" charset="0"/>
                    <a:ea typeface="+mn-ea"/>
                    <a:cs typeface="Arial" panose="020B0604020202020204" pitchFamily="34" charset="0"/>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'What''s important to you'!$A$3:$A$17</c:f>
              <c:strCache>
                <c:ptCount val="15"/>
                <c:pt idx="0">
                  <c:v>Good public transport links</c:v>
                </c:pt>
                <c:pt idx="1">
                  <c:v>Safety and security</c:v>
                </c:pt>
                <c:pt idx="2">
                  <c:v>Close to green spaces </c:v>
                </c:pt>
                <c:pt idx="3">
                  <c:v>Close to local amenities</c:v>
                </c:pt>
                <c:pt idx="4">
                  <c:v>Close to good healthcare provisions</c:v>
                </c:pt>
                <c:pt idx="5">
                  <c:v>The cost of housing in the local area</c:v>
                </c:pt>
                <c:pt idx="6">
                  <c:v>Length of commute to work</c:v>
                </c:pt>
                <c:pt idx="7">
                  <c:v>Environmental quality</c:v>
                </c:pt>
                <c:pt idx="8">
                  <c:v>Close to good educational establishments </c:v>
                </c:pt>
                <c:pt idx="9">
                  <c:v>A fast, reliable internet connection</c:v>
                </c:pt>
                <c:pt idx="10">
                  <c:v>Close to culture and entertainment</c:v>
                </c:pt>
                <c:pt idx="11">
                  <c:v>Close to leisure facilities</c:v>
                </c:pt>
                <c:pt idx="12">
                  <c:v>Close to good childcare facilities</c:v>
                </c:pt>
                <c:pt idx="13">
                  <c:v>Something else </c:v>
                </c:pt>
                <c:pt idx="14">
                  <c:v>Don’t know</c:v>
                </c:pt>
              </c:strCache>
            </c:strRef>
          </c:cat>
          <c:val>
            <c:numRef>
              <c:f>'What''s important to you'!$B$3:$B$17</c:f>
              <c:numCache>
                <c:formatCode>0\%</c:formatCode>
                <c:ptCount val="15"/>
                <c:pt idx="0">
                  <c:v>44</c:v>
                </c:pt>
                <c:pt idx="1">
                  <c:v>35</c:v>
                </c:pt>
                <c:pt idx="2">
                  <c:v>32</c:v>
                </c:pt>
                <c:pt idx="3">
                  <c:v>32</c:v>
                </c:pt>
                <c:pt idx="4">
                  <c:v>23</c:v>
                </c:pt>
                <c:pt idx="5">
                  <c:v>25</c:v>
                </c:pt>
                <c:pt idx="6">
                  <c:v>17</c:v>
                </c:pt>
                <c:pt idx="7">
                  <c:v>15</c:v>
                </c:pt>
                <c:pt idx="8">
                  <c:v>13</c:v>
                </c:pt>
                <c:pt idx="9">
                  <c:v>12</c:v>
                </c:pt>
                <c:pt idx="10">
                  <c:v>8</c:v>
                </c:pt>
                <c:pt idx="11">
                  <c:v>8</c:v>
                </c:pt>
                <c:pt idx="12">
                  <c:v>6</c:v>
                </c:pt>
                <c:pt idx="13">
                  <c:v>0</c:v>
                </c:pt>
                <c:pt idx="14">
                  <c:v>4</c:v>
                </c:pt>
              </c:numCache>
            </c:numRef>
          </c:val>
          <c:extLst>
            <c:ext xmlns:c16="http://schemas.microsoft.com/office/drawing/2014/chart" uri="{C3380CC4-5D6E-409C-BE32-E72D297353CC}">
              <c16:uniqueId val="{00000000-2EA3-E14B-AAA6-B0B1BC2B9C2F}"/>
            </c:ext>
          </c:extLst>
        </c:ser>
        <c:ser>
          <c:idx val="0"/>
          <c:order val="1"/>
          <c:tx>
            <c:strRef>
              <c:f>'What''s important to you'!$C$2</c:f>
              <c:strCache>
                <c:ptCount val="1"/>
                <c:pt idx="0">
                  <c:v>Greater Paris</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2-2EA3-E14B-AAA6-B0B1BC2B9C2F}"/>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2"/>
                    </a:solidFill>
                    <a:latin typeface="KingsBureauGrot FiveOne" panose="02000506040000020004" pitchFamily="2" charset="0"/>
                    <a:ea typeface="+mn-ea"/>
                    <a:cs typeface="Arial" panose="020B0604020202020204" pitchFamily="34" charset="0"/>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'What''s important to you'!$A$3:$A$17</c:f>
              <c:strCache>
                <c:ptCount val="15"/>
                <c:pt idx="0">
                  <c:v>Good public transport links</c:v>
                </c:pt>
                <c:pt idx="1">
                  <c:v>Safety and security</c:v>
                </c:pt>
                <c:pt idx="2">
                  <c:v>Close to green spaces </c:v>
                </c:pt>
                <c:pt idx="3">
                  <c:v>Close to local amenities</c:v>
                </c:pt>
                <c:pt idx="4">
                  <c:v>Close to good healthcare provisions</c:v>
                </c:pt>
                <c:pt idx="5">
                  <c:v>The cost of housing in the local area</c:v>
                </c:pt>
                <c:pt idx="6">
                  <c:v>Length of commute to work</c:v>
                </c:pt>
                <c:pt idx="7">
                  <c:v>Environmental quality</c:v>
                </c:pt>
                <c:pt idx="8">
                  <c:v>Close to good educational establishments </c:v>
                </c:pt>
                <c:pt idx="9">
                  <c:v>A fast, reliable internet connection</c:v>
                </c:pt>
                <c:pt idx="10">
                  <c:v>Close to culture and entertainment</c:v>
                </c:pt>
                <c:pt idx="11">
                  <c:v>Close to leisure facilities</c:v>
                </c:pt>
                <c:pt idx="12">
                  <c:v>Close to good childcare facilities</c:v>
                </c:pt>
                <c:pt idx="13">
                  <c:v>Something else </c:v>
                </c:pt>
                <c:pt idx="14">
                  <c:v>Don’t know</c:v>
                </c:pt>
              </c:strCache>
            </c:strRef>
          </c:cat>
          <c:val>
            <c:numRef>
              <c:f>'What''s important to you'!$C$3:$C$17</c:f>
              <c:numCache>
                <c:formatCode>0\%</c:formatCode>
                <c:ptCount val="15"/>
                <c:pt idx="0">
                  <c:v>29</c:v>
                </c:pt>
                <c:pt idx="1">
                  <c:v>34</c:v>
                </c:pt>
                <c:pt idx="2">
                  <c:v>30</c:v>
                </c:pt>
                <c:pt idx="3">
                  <c:v>26</c:v>
                </c:pt>
                <c:pt idx="4">
                  <c:v>28</c:v>
                </c:pt>
                <c:pt idx="5">
                  <c:v>22</c:v>
                </c:pt>
                <c:pt idx="6">
                  <c:v>23</c:v>
                </c:pt>
                <c:pt idx="7">
                  <c:v>25</c:v>
                </c:pt>
                <c:pt idx="8">
                  <c:v>15</c:v>
                </c:pt>
                <c:pt idx="9">
                  <c:v>14</c:v>
                </c:pt>
                <c:pt idx="10">
                  <c:v>12</c:v>
                </c:pt>
                <c:pt idx="11">
                  <c:v>9</c:v>
                </c:pt>
                <c:pt idx="12">
                  <c:v>6</c:v>
                </c:pt>
                <c:pt idx="13">
                  <c:v>1</c:v>
                </c:pt>
                <c:pt idx="14">
                  <c:v>3</c:v>
                </c:pt>
              </c:numCache>
            </c:numRef>
          </c:val>
          <c:extLst>
            <c:ext xmlns:c16="http://schemas.microsoft.com/office/drawing/2014/chart" uri="{C3380CC4-5D6E-409C-BE32-E72D297353CC}">
              <c16:uniqueId val="{00000004-2EA3-E14B-AAA6-B0B1BC2B9C2F}"/>
            </c:ext>
          </c:extLst>
        </c:ser>
        <c:dLbls>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scaling>
        <c:delete val="1"/>
        <c:axPos val="t"/>
        <c:numFmt formatCode="0\%" sourceLinked="1"/>
        <c:majorTickMark val="none"/>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c:v>
                </c:pt>
                <c:pt idx="1">
                  <c:v>0.22</c:v>
                </c:pt>
              </c:numCache>
            </c:numRef>
          </c:val>
          <c:extLst>
            <c:ext xmlns:c16="http://schemas.microsoft.com/office/drawing/2014/chart" uri="{C3380CC4-5D6E-409C-BE32-E72D297353CC}">
              <c16:uniqueId val="{00000000-6827-D748-9320-3BA56E44F66A}"/>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0.24</c:v>
                </c:pt>
                <c:pt idx="1">
                  <c:v>0.36</c:v>
                </c:pt>
              </c:numCache>
            </c:numRef>
          </c:val>
          <c:extLst>
            <c:ext xmlns:c16="http://schemas.microsoft.com/office/drawing/2014/chart" uri="{C3380CC4-5D6E-409C-BE32-E72D297353CC}">
              <c16:uniqueId val="{00000001-6827-D748-9320-3BA56E44F66A}"/>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Sheet1!$D$2:$D$3</c:f>
              <c:numCache>
                <c:formatCode>0%</c:formatCode>
                <c:ptCount val="2"/>
                <c:pt idx="0">
                  <c:v>0.38</c:v>
                </c:pt>
                <c:pt idx="1">
                  <c:v>0.25</c:v>
                </c:pt>
              </c:numCache>
            </c:numRef>
          </c:val>
          <c:extLst>
            <c:ext xmlns:c16="http://schemas.microsoft.com/office/drawing/2014/chart" uri="{C3380CC4-5D6E-409C-BE32-E72D297353CC}">
              <c16:uniqueId val="{00000002-6827-D748-9320-3BA56E44F66A}"/>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Sheet1!$E$2:$E$3</c:f>
              <c:numCache>
                <c:formatCode>0%</c:formatCode>
                <c:ptCount val="2"/>
                <c:pt idx="0">
                  <c:v>0.1</c:v>
                </c:pt>
                <c:pt idx="1">
                  <c:v>7.0000000000000007E-2</c:v>
                </c:pt>
              </c:numCache>
            </c:numRef>
          </c:val>
          <c:extLst>
            <c:ext xmlns:c16="http://schemas.microsoft.com/office/drawing/2014/chart" uri="{C3380CC4-5D6E-409C-BE32-E72D297353CC}">
              <c16:uniqueId val="{00000003-6827-D748-9320-3BA56E44F66A}"/>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827-D748-9320-3BA56E44F66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0%</c:formatCode>
                <c:ptCount val="2"/>
                <c:pt idx="0">
                  <c:v>0.1</c:v>
                </c:pt>
                <c:pt idx="1">
                  <c:v>0.08</c:v>
                </c:pt>
              </c:numCache>
            </c:numRef>
          </c:val>
          <c:extLst>
            <c:ext xmlns:c16="http://schemas.microsoft.com/office/drawing/2014/chart" uri="{C3380CC4-5D6E-409C-BE32-E72D297353CC}">
              <c16:uniqueId val="{00000006-6827-D748-9320-3BA56E44F66A}"/>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Sheet1!$G$2:$G$3</c:f>
              <c:numCache>
                <c:formatCode>0%</c:formatCode>
                <c:ptCount val="2"/>
                <c:pt idx="0">
                  <c:v>0.08</c:v>
                </c:pt>
                <c:pt idx="1">
                  <c:v>0.03</c:v>
                </c:pt>
              </c:numCache>
            </c:numRef>
          </c:val>
          <c:extLst>
            <c:ext xmlns:c16="http://schemas.microsoft.com/office/drawing/2014/chart" uri="{C3380CC4-5D6E-409C-BE32-E72D297353CC}">
              <c16:uniqueId val="{00000007-6827-D748-9320-3BA56E44F66A}"/>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7.0000000000000007E-2</c:v>
                </c:pt>
                <c:pt idx="1">
                  <c:v>0.25</c:v>
                </c:pt>
              </c:numCache>
            </c:numRef>
          </c:val>
          <c:extLst>
            <c:ext xmlns:c16="http://schemas.microsoft.com/office/drawing/2014/chart" uri="{C3380CC4-5D6E-409C-BE32-E72D297353CC}">
              <c16:uniqueId val="{00000000-6827-D748-9320-3BA56E44F66A}"/>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c:v>
                </c:pt>
                <c:pt idx="1">
                  <c:v>0.36</c:v>
                </c:pt>
              </c:numCache>
            </c:numRef>
          </c:val>
          <c:extLst>
            <c:ext xmlns:c16="http://schemas.microsoft.com/office/drawing/2014/chart" uri="{C3380CC4-5D6E-409C-BE32-E72D297353CC}">
              <c16:uniqueId val="{00000001-6827-D748-9320-3BA56E44F66A}"/>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Sheet1!$D$2:$D$3</c:f>
              <c:numCache>
                <c:formatCode>0%</c:formatCode>
                <c:ptCount val="2"/>
                <c:pt idx="0">
                  <c:v>0.31</c:v>
                </c:pt>
                <c:pt idx="1">
                  <c:v>0.19</c:v>
                </c:pt>
              </c:numCache>
            </c:numRef>
          </c:val>
          <c:extLst>
            <c:ext xmlns:c16="http://schemas.microsoft.com/office/drawing/2014/chart" uri="{C3380CC4-5D6E-409C-BE32-E72D297353CC}">
              <c16:uniqueId val="{00000002-6827-D748-9320-3BA56E44F66A}"/>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Sheet1!$E$2:$E$3</c:f>
              <c:numCache>
                <c:formatCode>0%</c:formatCode>
                <c:ptCount val="2"/>
                <c:pt idx="0">
                  <c:v>7.0000000000000007E-2</c:v>
                </c:pt>
                <c:pt idx="1">
                  <c:v>0.05</c:v>
                </c:pt>
              </c:numCache>
            </c:numRef>
          </c:val>
          <c:extLst>
            <c:ext xmlns:c16="http://schemas.microsoft.com/office/drawing/2014/chart" uri="{C3380CC4-5D6E-409C-BE32-E72D297353CC}">
              <c16:uniqueId val="{00000003-6827-D748-9320-3BA56E44F66A}"/>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827-D748-9320-3BA56E44F66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0%</c:formatCode>
                <c:ptCount val="2"/>
                <c:pt idx="0">
                  <c:v>0.19</c:v>
                </c:pt>
                <c:pt idx="1">
                  <c:v>0.1</c:v>
                </c:pt>
              </c:numCache>
            </c:numRef>
          </c:val>
          <c:extLst>
            <c:ext xmlns:c16="http://schemas.microsoft.com/office/drawing/2014/chart" uri="{C3380CC4-5D6E-409C-BE32-E72D297353CC}">
              <c16:uniqueId val="{00000006-6827-D748-9320-3BA56E44F66A}"/>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Sheet1!$G$2:$G$3</c:f>
              <c:numCache>
                <c:formatCode>0%</c:formatCode>
                <c:ptCount val="2"/>
                <c:pt idx="0">
                  <c:v>0.16</c:v>
                </c:pt>
                <c:pt idx="1">
                  <c:v>0.05</c:v>
                </c:pt>
              </c:numCache>
            </c:numRef>
          </c:val>
          <c:extLst>
            <c:ext xmlns:c16="http://schemas.microsoft.com/office/drawing/2014/chart" uri="{C3380CC4-5D6E-409C-BE32-E72D297353CC}">
              <c16:uniqueId val="{00000007-6827-D748-9320-3BA56E44F66A}"/>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0.05</c:v>
                </c:pt>
                <c:pt idx="1">
                  <c:v>0.1</c:v>
                </c:pt>
              </c:numCache>
            </c:numRef>
          </c:val>
          <c:extLst>
            <c:ext xmlns:c16="http://schemas.microsoft.com/office/drawing/2014/chart" uri="{C3380CC4-5D6E-409C-BE32-E72D297353CC}">
              <c16:uniqueId val="{00000000-6827-D748-9320-3BA56E44F66A}"/>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0.09</c:v>
                </c:pt>
                <c:pt idx="1">
                  <c:v>0.15</c:v>
                </c:pt>
              </c:numCache>
            </c:numRef>
          </c:val>
          <c:extLst>
            <c:ext xmlns:c16="http://schemas.microsoft.com/office/drawing/2014/chart" uri="{C3380CC4-5D6E-409C-BE32-E72D297353CC}">
              <c16:uniqueId val="{00000001-6827-D748-9320-3BA56E44F66A}"/>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Sheet1!$D$2:$D$3</c:f>
              <c:numCache>
                <c:formatCode>0%</c:formatCode>
                <c:ptCount val="2"/>
                <c:pt idx="0">
                  <c:v>0.26</c:v>
                </c:pt>
                <c:pt idx="1">
                  <c:v>0.32</c:v>
                </c:pt>
              </c:numCache>
            </c:numRef>
          </c:val>
          <c:extLst>
            <c:ext xmlns:c16="http://schemas.microsoft.com/office/drawing/2014/chart" uri="{C3380CC4-5D6E-409C-BE32-E72D297353CC}">
              <c16:uniqueId val="{00000002-6827-D748-9320-3BA56E44F66A}"/>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Sheet1!$E$2:$E$3</c:f>
              <c:numCache>
                <c:formatCode>0%</c:formatCode>
                <c:ptCount val="2"/>
                <c:pt idx="0">
                  <c:v>7.0000000000000007E-2</c:v>
                </c:pt>
                <c:pt idx="1">
                  <c:v>0.08</c:v>
                </c:pt>
              </c:numCache>
            </c:numRef>
          </c:val>
          <c:extLst>
            <c:ext xmlns:c16="http://schemas.microsoft.com/office/drawing/2014/chart" uri="{C3380CC4-5D6E-409C-BE32-E72D297353CC}">
              <c16:uniqueId val="{00000003-6827-D748-9320-3BA56E44F66A}"/>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827-D748-9320-3BA56E44F66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0%</c:formatCode>
                <c:ptCount val="2"/>
                <c:pt idx="0">
                  <c:v>0.21</c:v>
                </c:pt>
                <c:pt idx="1">
                  <c:v>0.23</c:v>
                </c:pt>
              </c:numCache>
            </c:numRef>
          </c:val>
          <c:extLst>
            <c:ext xmlns:c16="http://schemas.microsoft.com/office/drawing/2014/chart" uri="{C3380CC4-5D6E-409C-BE32-E72D297353CC}">
              <c16:uniqueId val="{00000006-6827-D748-9320-3BA56E44F66A}"/>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Sheet1!$G$2:$G$3</c:f>
              <c:numCache>
                <c:formatCode>0%</c:formatCode>
                <c:ptCount val="2"/>
                <c:pt idx="0">
                  <c:v>0.31</c:v>
                </c:pt>
                <c:pt idx="1">
                  <c:v>0.13</c:v>
                </c:pt>
              </c:numCache>
            </c:numRef>
          </c:val>
          <c:extLst>
            <c:ext xmlns:c16="http://schemas.microsoft.com/office/drawing/2014/chart" uri="{C3380CC4-5D6E-409C-BE32-E72D297353CC}">
              <c16:uniqueId val="{00000007-6827-D748-9320-3BA56E44F66A}"/>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'Working arrangements'!$B$1</c:f>
              <c:strCache>
                <c:ptCount val="1"/>
                <c:pt idx="0">
                  <c:v>Greater 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'Working arrangements'!$A$2:$A$7</c:f>
              <c:strCache>
                <c:ptCount val="6"/>
                <c:pt idx="0">
                  <c:v>I can work from home all the time</c:v>
                </c:pt>
                <c:pt idx="1">
                  <c:v>I can work from home some of the time</c:v>
                </c:pt>
                <c:pt idx="2">
                  <c:v>I cannot work from home at all</c:v>
                </c:pt>
                <c:pt idx="3">
                  <c:v>I am currently on furlough</c:v>
                </c:pt>
                <c:pt idx="4">
                  <c:v>I am not currently in work</c:v>
                </c:pt>
                <c:pt idx="5">
                  <c:v>Prefer not to say</c:v>
                </c:pt>
              </c:strCache>
            </c:strRef>
          </c:cat>
          <c:val>
            <c:numRef>
              <c:f>'Working arrangements'!$B$2:$B$7</c:f>
              <c:numCache>
                <c:formatCode>0%</c:formatCode>
                <c:ptCount val="6"/>
                <c:pt idx="0">
                  <c:v>0.33</c:v>
                </c:pt>
                <c:pt idx="1">
                  <c:v>0.2</c:v>
                </c:pt>
                <c:pt idx="2">
                  <c:v>0.17</c:v>
                </c:pt>
                <c:pt idx="3">
                  <c:v>0.04</c:v>
                </c:pt>
                <c:pt idx="4">
                  <c:v>0.24</c:v>
                </c:pt>
                <c:pt idx="5">
                  <c:v>0.03</c:v>
                </c:pt>
              </c:numCache>
            </c:numRef>
          </c:val>
          <c:extLst>
            <c:ext xmlns:c16="http://schemas.microsoft.com/office/drawing/2014/chart" uri="{C3380CC4-5D6E-409C-BE32-E72D297353CC}">
              <c16:uniqueId val="{00000000-2EA3-E14B-AAA6-B0B1BC2B9C2F}"/>
            </c:ext>
          </c:extLst>
        </c:ser>
        <c:ser>
          <c:idx val="0"/>
          <c:order val="1"/>
          <c:tx>
            <c:strRef>
              <c:f>'Working arrangements'!$C$1</c:f>
              <c:strCache>
                <c:ptCount val="1"/>
                <c:pt idx="0">
                  <c:v>Greater Paris</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2-2EA3-E14B-AAA6-B0B1BC2B9C2F}"/>
              </c:ext>
            </c:extLst>
          </c:dPt>
          <c:dLbls>
            <c:dLbl>
              <c:idx val="2"/>
              <c:layout>
                <c:manualLayout>
                  <c:x val="-6.5230075694328066E-2"/>
                  <c:y val="0"/>
                </c:manualLayout>
              </c:layout>
              <c:tx>
                <c:rich>
                  <a:bodyPr/>
                  <a:lstStyle/>
                  <a:p>
                    <a:fld id="{FE877B04-ACF3-AE48-B8C7-D38C046AAFE4}" type="VALUE">
                      <a:rPr lang="en-US" b="0" i="0">
                        <a:latin typeface="KingsBureauGrot FiveOne" panose="02000506040000020004" pitchFamily="2" charset="0"/>
                      </a:rPr>
                      <a:pPr/>
                      <a:t>[VALUE]</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EA3-E14B-AAA6-B0B1BC2B9C2F}"/>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'Working arrangements'!$A$2:$A$7</c:f>
              <c:strCache>
                <c:ptCount val="6"/>
                <c:pt idx="0">
                  <c:v>I can work from home all the time</c:v>
                </c:pt>
                <c:pt idx="1">
                  <c:v>I can work from home some of the time</c:v>
                </c:pt>
                <c:pt idx="2">
                  <c:v>I cannot work from home at all</c:v>
                </c:pt>
                <c:pt idx="3">
                  <c:v>I am currently on furlough</c:v>
                </c:pt>
                <c:pt idx="4">
                  <c:v>I am not currently in work</c:v>
                </c:pt>
                <c:pt idx="5">
                  <c:v>Prefer not to say</c:v>
                </c:pt>
              </c:strCache>
            </c:strRef>
          </c:cat>
          <c:val>
            <c:numRef>
              <c:f>'Working arrangements'!$C$2:$C$7</c:f>
              <c:numCache>
                <c:formatCode>0%</c:formatCode>
                <c:ptCount val="6"/>
                <c:pt idx="0">
                  <c:v>0.19</c:v>
                </c:pt>
                <c:pt idx="1">
                  <c:v>0.19</c:v>
                </c:pt>
                <c:pt idx="2">
                  <c:v>0.2</c:v>
                </c:pt>
                <c:pt idx="3">
                  <c:v>0.03</c:v>
                </c:pt>
                <c:pt idx="4">
                  <c:v>0.35</c:v>
                </c:pt>
                <c:pt idx="5">
                  <c:v>0.03</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scaling>
        <c:delete val="1"/>
        <c:axPos val="t"/>
        <c:numFmt formatCode="0%" sourceLinked="1"/>
        <c:majorTickMark val="none"/>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'How good is the city for...'!$D$12</c:f>
              <c:strCache>
                <c:ptCount val="1"/>
                <c:pt idx="0">
                  <c:v>Strongly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for...'!$E$12:$F$12</c:f>
              <c:numCache>
                <c:formatCode>0\%</c:formatCode>
                <c:ptCount val="2"/>
                <c:pt idx="0" formatCode="0%">
                  <c:v>0.05</c:v>
                </c:pt>
                <c:pt idx="1">
                  <c:v>7</c:v>
                </c:pt>
              </c:numCache>
            </c:numRef>
          </c:val>
          <c:extLst>
            <c:ext xmlns:c16="http://schemas.microsoft.com/office/drawing/2014/chart" uri="{C3380CC4-5D6E-409C-BE32-E72D297353CC}">
              <c16:uniqueId val="{00000000-BA6F-124B-8A71-FA26231BB379}"/>
            </c:ext>
          </c:extLst>
        </c:ser>
        <c:ser>
          <c:idx val="1"/>
          <c:order val="1"/>
          <c:tx>
            <c:strRef>
              <c:f>'How good is the city for...'!$D$13</c:f>
              <c:strCache>
                <c:ptCount val="1"/>
                <c:pt idx="0">
                  <c:v>Tend to 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for...'!$E$13:$F$13</c:f>
              <c:numCache>
                <c:formatCode>0\%</c:formatCode>
                <c:ptCount val="2"/>
                <c:pt idx="0" formatCode="0%">
                  <c:v>0.22</c:v>
                </c:pt>
                <c:pt idx="1">
                  <c:v>13</c:v>
                </c:pt>
              </c:numCache>
            </c:numRef>
          </c:val>
          <c:extLst>
            <c:ext xmlns:c16="http://schemas.microsoft.com/office/drawing/2014/chart" uri="{C3380CC4-5D6E-409C-BE32-E72D297353CC}">
              <c16:uniqueId val="{00000001-BA6F-124B-8A71-FA26231BB379}"/>
            </c:ext>
          </c:extLst>
        </c:ser>
        <c:ser>
          <c:idx val="3"/>
          <c:order val="2"/>
          <c:tx>
            <c:strRef>
              <c:f>'How good is the city for...'!$D$14</c:f>
              <c:strCache>
                <c:ptCount val="1"/>
                <c:pt idx="0">
                  <c:v>Neither agree nor disagree</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for...'!$E$14:$F$14</c:f>
              <c:numCache>
                <c:formatCode>0\%</c:formatCode>
                <c:ptCount val="2"/>
                <c:pt idx="0" formatCode="0%">
                  <c:v>0.19</c:v>
                </c:pt>
                <c:pt idx="1">
                  <c:v>14</c:v>
                </c:pt>
              </c:numCache>
            </c:numRef>
          </c:val>
          <c:extLst>
            <c:ext xmlns:c16="http://schemas.microsoft.com/office/drawing/2014/chart" uri="{C3380CC4-5D6E-409C-BE32-E72D297353CC}">
              <c16:uniqueId val="{00000003-BA6F-124B-8A71-FA26231BB379}"/>
            </c:ext>
          </c:extLst>
        </c:ser>
        <c:ser>
          <c:idx val="4"/>
          <c:order val="3"/>
          <c:tx>
            <c:strRef>
              <c:f>'How good is the city for...'!$D$15</c:f>
              <c:strCache>
                <c:ptCount val="1"/>
                <c:pt idx="0">
                  <c:v>Don't know</c:v>
                </c:pt>
              </c:strCache>
            </c:strRef>
          </c:tx>
          <c:spPr>
            <a:noFill/>
            <a:ln>
              <a:noFill/>
            </a:ln>
            <a:effectLst/>
          </c:spPr>
          <c:invertIfNegative val="0"/>
          <c:dLbls>
            <c:delete val="1"/>
          </c:dLbls>
          <c:cat>
            <c:strRef>
              <c:f>'How good is the city for...'!$E$11:$F$11</c:f>
              <c:strCache>
                <c:ptCount val="2"/>
                <c:pt idx="0">
                  <c:v>Paris</c:v>
                </c:pt>
                <c:pt idx="1">
                  <c:v>London</c:v>
                </c:pt>
              </c:strCache>
            </c:strRef>
          </c:cat>
          <c:val>
            <c:numRef>
              <c:f>'How good is the city for...'!$E$15:$F$15</c:f>
              <c:numCache>
                <c:formatCode>0\%</c:formatCode>
                <c:ptCount val="2"/>
                <c:pt idx="0" formatCode="0%">
                  <c:v>0.03</c:v>
                </c:pt>
                <c:pt idx="1">
                  <c:v>2</c:v>
                </c:pt>
              </c:numCache>
            </c:numRef>
          </c:val>
          <c:extLst>
            <c:ext xmlns:c16="http://schemas.microsoft.com/office/drawing/2014/chart" uri="{C3380CC4-5D6E-409C-BE32-E72D297353CC}">
              <c16:uniqueId val="{00000004-BA6F-124B-8A71-FA26231BB379}"/>
            </c:ext>
          </c:extLst>
        </c:ser>
        <c:ser>
          <c:idx val="5"/>
          <c:order val="4"/>
          <c:tx>
            <c:strRef>
              <c:f>'How good is the city for...'!$D$16</c:f>
              <c:strCache>
                <c:ptCount val="1"/>
                <c:pt idx="0">
                  <c:v>Tend to 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for...'!$E$16:$F$16</c:f>
              <c:numCache>
                <c:formatCode>0\%</c:formatCode>
                <c:ptCount val="2"/>
                <c:pt idx="0" formatCode="0%">
                  <c:v>0.28999999999999998</c:v>
                </c:pt>
                <c:pt idx="1">
                  <c:v>25</c:v>
                </c:pt>
              </c:numCache>
            </c:numRef>
          </c:val>
          <c:extLst>
            <c:ext xmlns:c16="http://schemas.microsoft.com/office/drawing/2014/chart" uri="{C3380CC4-5D6E-409C-BE32-E72D297353CC}">
              <c16:uniqueId val="{00000007-BA6F-124B-8A71-FA26231BB379}"/>
            </c:ext>
          </c:extLst>
        </c:ser>
        <c:ser>
          <c:idx val="2"/>
          <c:order val="5"/>
          <c:tx>
            <c:strRef>
              <c:f>'How good is the city for...'!$D$17</c:f>
              <c:strCache>
                <c:ptCount val="1"/>
                <c:pt idx="0">
                  <c:v>Strongly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for...'!$E$17:$F$17</c:f>
              <c:numCache>
                <c:formatCode>0\%</c:formatCode>
                <c:ptCount val="2"/>
                <c:pt idx="0" formatCode="0%">
                  <c:v>0.23</c:v>
                </c:pt>
                <c:pt idx="1">
                  <c:v>40</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8B171DFC-C837-494A-A48F-D30C300B3D63}" type="datetimeFigureOut">
              <a:rPr lang="en-US" smtClean="0"/>
              <a:pPr/>
              <a:t>9/15/21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38799250-623A-7D47-9C89-2ADA2FB4918B}" type="slidenum">
              <a:rPr lang="en-US" smtClean="0"/>
              <a:pPr/>
              <a:t>‹#›</a:t>
            </a:fld>
            <a:endParaRPr lang="en-US"/>
          </a:p>
        </p:txBody>
      </p:sp>
    </p:spTree>
    <p:extLst>
      <p:ext uri="{BB962C8B-B14F-4D97-AF65-F5344CB8AC3E}">
        <p14:creationId xmlns:p14="http://schemas.microsoft.com/office/powerpoint/2010/main" val="1978550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8799250-623A-7D47-9C89-2ADA2FB4918B}" type="slidenum">
              <a:rPr lang="en-US" smtClean="0"/>
              <a:pPr/>
              <a:t>1</a:t>
            </a:fld>
            <a:endParaRPr lang="en-US"/>
          </a:p>
        </p:txBody>
      </p:sp>
    </p:spTree>
    <p:extLst>
      <p:ext uri="{BB962C8B-B14F-4D97-AF65-F5344CB8AC3E}">
        <p14:creationId xmlns:p14="http://schemas.microsoft.com/office/powerpoint/2010/main" val="3307965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10</a:t>
            </a:fld>
            <a:endParaRPr lang="en-US"/>
          </a:p>
        </p:txBody>
      </p:sp>
    </p:spTree>
    <p:extLst>
      <p:ext uri="{BB962C8B-B14F-4D97-AF65-F5344CB8AC3E}">
        <p14:creationId xmlns:p14="http://schemas.microsoft.com/office/powerpoint/2010/main" val="1787613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12</a:t>
            </a:fld>
            <a:endParaRPr lang="en-US"/>
          </a:p>
        </p:txBody>
      </p:sp>
    </p:spTree>
    <p:extLst>
      <p:ext uri="{BB962C8B-B14F-4D97-AF65-F5344CB8AC3E}">
        <p14:creationId xmlns:p14="http://schemas.microsoft.com/office/powerpoint/2010/main" val="3933412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13</a:t>
            </a:fld>
            <a:endParaRPr lang="en-US"/>
          </a:p>
        </p:txBody>
      </p:sp>
    </p:spTree>
    <p:extLst>
      <p:ext uri="{BB962C8B-B14F-4D97-AF65-F5344CB8AC3E}">
        <p14:creationId xmlns:p14="http://schemas.microsoft.com/office/powerpoint/2010/main" val="2239645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2</a:t>
            </a:fld>
            <a:endParaRPr lang="en-US"/>
          </a:p>
        </p:txBody>
      </p:sp>
    </p:spTree>
    <p:extLst>
      <p:ext uri="{BB962C8B-B14F-4D97-AF65-F5344CB8AC3E}">
        <p14:creationId xmlns:p14="http://schemas.microsoft.com/office/powerpoint/2010/main" val="272631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3</a:t>
            </a:fld>
            <a:endParaRPr lang="en-US"/>
          </a:p>
        </p:txBody>
      </p:sp>
    </p:spTree>
    <p:extLst>
      <p:ext uri="{BB962C8B-B14F-4D97-AF65-F5344CB8AC3E}">
        <p14:creationId xmlns:p14="http://schemas.microsoft.com/office/powerpoint/2010/main" val="3087666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4</a:t>
            </a:fld>
            <a:endParaRPr lang="en-US"/>
          </a:p>
        </p:txBody>
      </p:sp>
    </p:spTree>
    <p:extLst>
      <p:ext uri="{BB962C8B-B14F-4D97-AF65-F5344CB8AC3E}">
        <p14:creationId xmlns:p14="http://schemas.microsoft.com/office/powerpoint/2010/main" val="3287775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5</a:t>
            </a:fld>
            <a:endParaRPr lang="en-US"/>
          </a:p>
        </p:txBody>
      </p:sp>
    </p:spTree>
    <p:extLst>
      <p:ext uri="{BB962C8B-B14F-4D97-AF65-F5344CB8AC3E}">
        <p14:creationId xmlns:p14="http://schemas.microsoft.com/office/powerpoint/2010/main" val="261868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6</a:t>
            </a:fld>
            <a:endParaRPr lang="en-US"/>
          </a:p>
        </p:txBody>
      </p:sp>
    </p:spTree>
    <p:extLst>
      <p:ext uri="{BB962C8B-B14F-4D97-AF65-F5344CB8AC3E}">
        <p14:creationId xmlns:p14="http://schemas.microsoft.com/office/powerpoint/2010/main" val="207247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7</a:t>
            </a:fld>
            <a:endParaRPr lang="en-US"/>
          </a:p>
        </p:txBody>
      </p:sp>
    </p:spTree>
    <p:extLst>
      <p:ext uri="{BB962C8B-B14F-4D97-AF65-F5344CB8AC3E}">
        <p14:creationId xmlns:p14="http://schemas.microsoft.com/office/powerpoint/2010/main" val="15836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8</a:t>
            </a:fld>
            <a:endParaRPr lang="en-US"/>
          </a:p>
        </p:txBody>
      </p:sp>
    </p:spTree>
    <p:extLst>
      <p:ext uri="{BB962C8B-B14F-4D97-AF65-F5344CB8AC3E}">
        <p14:creationId xmlns:p14="http://schemas.microsoft.com/office/powerpoint/2010/main" val="139625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9</a:t>
            </a:fld>
            <a:endParaRPr lang="en-US"/>
          </a:p>
        </p:txBody>
      </p:sp>
    </p:spTree>
    <p:extLst>
      <p:ext uri="{BB962C8B-B14F-4D97-AF65-F5344CB8AC3E}">
        <p14:creationId xmlns:p14="http://schemas.microsoft.com/office/powerpoint/2010/main" val="2577606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0.jpeg"/><Relationship Id="rId4" Type="http://schemas.openxmlformats.org/officeDocument/2006/relationships/image" Target="../media/image9.em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15D543-28AC-2641-B459-2522FD6C2BCA}"/>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8" name="Text Placeholder 2">
            <a:extLst>
              <a:ext uri="{FF2B5EF4-FFF2-40B4-BE49-F238E27FC236}">
                <a16:creationId xmlns:a16="http://schemas.microsoft.com/office/drawing/2014/main" id="{723C1FF9-5B73-3D48-9490-28B36B169C6A}"/>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7882281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0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B14E6539-AE96-3B46-B996-C6432C9709B5}"/>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818A31F-1AE5-B343-A541-761E79DFD69E}"/>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7" name="Text Placeholder 3">
            <a:extLst>
              <a:ext uri="{FF2B5EF4-FFF2-40B4-BE49-F238E27FC236}">
                <a16:creationId xmlns:a16="http://schemas.microsoft.com/office/drawing/2014/main" id="{967DD388-4FE7-784B-87B0-9B140CB81D37}"/>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8" name="Rectangle 7">
            <a:extLst>
              <a:ext uri="{FF2B5EF4-FFF2-40B4-BE49-F238E27FC236}">
                <a16:creationId xmlns:a16="http://schemas.microsoft.com/office/drawing/2014/main" id="{C14C0993-C87E-B74B-A898-87B3D0C653D0}"/>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9184281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977D42C3-5E4E-A447-AE06-251ADFD1104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03FC8DF7-8D7E-3F4B-BEB6-14C02500CE67}"/>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D5B871D9-0C4E-4D43-A347-24746A810EBD}"/>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EFF429E3-EBF7-A543-915B-6D24DFB020C9}"/>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3892864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042497E-CD9B-9444-B23C-54500E9F9EB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B9E6601A-5434-D04F-A291-16C58D71CA1C}"/>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8BE2CAF3-3DCE-1F46-A9BA-F0A4C7DAF3D9}"/>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B1C0CC0B-4887-9441-B7E6-64B2FEC2E86E}"/>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129893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3C3FB82-2CF8-C649-A99B-E4995FD6CC87}"/>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E301C458-06E8-9D44-B1D9-17D743777B3B}"/>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5A3686DD-3FDD-6B46-BA02-FCAA6577E0F4}"/>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015318DE-1442-D749-A52C-E9793C3B3A06}"/>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83605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0DFDA40-A086-4F4C-AD09-6706EEA6DAAA}"/>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7E788711-2C10-3E41-8FBE-ED81CD308A96}"/>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A4665B18-5AD2-1C42-A369-CD44D33A3D96}"/>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8" name="Rectangle 7">
            <a:extLst>
              <a:ext uri="{FF2B5EF4-FFF2-40B4-BE49-F238E27FC236}">
                <a16:creationId xmlns:a16="http://schemas.microsoft.com/office/drawing/2014/main" id="{01A40FB0-1101-DE41-958C-C6FFD16D8DA5}"/>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1677580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F2BA73E-5F4B-5C43-A260-AB0FC2A95610}"/>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E7EABF7C-92C3-3044-A647-0868B1DF0120}"/>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D47D0228-8C65-DF47-AAF0-D7273717ECD2}"/>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988528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_Might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0ED9BCF7-46C9-BF45-818E-E54FFF2FE60E}"/>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10" name="Text Placeholder 4">
            <a:extLst>
              <a:ext uri="{FF2B5EF4-FFF2-40B4-BE49-F238E27FC236}">
                <a16:creationId xmlns:a16="http://schemas.microsoft.com/office/drawing/2014/main" id="{8D264FCB-9E8F-664D-AB2D-9C37101012A9}"/>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1" name="Straight Connector 10">
            <a:extLst>
              <a:ext uri="{FF2B5EF4-FFF2-40B4-BE49-F238E27FC236}">
                <a16:creationId xmlns:a16="http://schemas.microsoft.com/office/drawing/2014/main" id="{208558E5-A14E-8245-9C8D-9556E33DFD40}"/>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2" name="Picture 11" descr="A close up of a sign&#10;&#10;Description automatically generated">
            <a:extLst>
              <a:ext uri="{FF2B5EF4-FFF2-40B4-BE49-F238E27FC236}">
                <a16:creationId xmlns:a16="http://schemas.microsoft.com/office/drawing/2014/main" id="{B06D4F79-B220-BB43-98EA-497C299E5A1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3" name="Picture 12">
            <a:extLst>
              <a:ext uri="{FF2B5EF4-FFF2-40B4-BE49-F238E27FC236}">
                <a16:creationId xmlns:a16="http://schemas.microsoft.com/office/drawing/2014/main" id="{D89953AA-B2C4-004C-B918-3A0EE63E46D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135658077"/>
      </p:ext>
    </p:extLst>
  </p:cSld>
  <p:clrMapOvr>
    <a:masterClrMapping/>
  </p:clrMapOvr>
  <p:extLst>
    <p:ext uri="{DCECCB84-F9BA-43D5-87BE-67443E8EF086}">
      <p15:sldGuideLst xmlns:p15="http://schemas.microsoft.com/office/powerpoint/2012/main">
        <p15:guide id="1" orient="horz" pos="2137">
          <p15:clr>
            <a:srgbClr val="FBAE40"/>
          </p15:clr>
        </p15:guide>
        <p15:guide id="2" pos="37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B2A5C6DE-2A78-A042-9180-6FDE036F427C}"/>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9" name="Text Placeholder 4">
            <a:extLst>
              <a:ext uri="{FF2B5EF4-FFF2-40B4-BE49-F238E27FC236}">
                <a16:creationId xmlns:a16="http://schemas.microsoft.com/office/drawing/2014/main" id="{DFDF7F49-155B-DF43-9638-D9633D748F97}"/>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2E48D064-B582-B448-BB65-879E1B565D0E}"/>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8DDC52EB-83D9-8543-AFB0-37A26DCFAA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51275163-049F-664E-AA0E-4969409A7A4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32189189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llin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00F1A4E-C300-6F4B-A861-4C74B51B50C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759" y="6271830"/>
            <a:ext cx="1224133" cy="444786"/>
          </a:xfrm>
          <a:prstGeom prst="rect">
            <a:avLst/>
          </a:prstGeom>
        </p:spPr>
      </p:pic>
      <p:sp>
        <p:nvSpPr>
          <p:cNvPr id="9" name="Text Placeholder 4">
            <a:extLst>
              <a:ext uri="{FF2B5EF4-FFF2-40B4-BE49-F238E27FC236}">
                <a16:creationId xmlns:a16="http://schemas.microsoft.com/office/drawing/2014/main" id="{ABC5CDDD-422B-EC45-BACA-D93BBF45E94C}"/>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12" name="Text Placeholder 4">
            <a:extLst>
              <a:ext uri="{FF2B5EF4-FFF2-40B4-BE49-F238E27FC236}">
                <a16:creationId xmlns:a16="http://schemas.microsoft.com/office/drawing/2014/main" id="{43ED6BEE-1C60-8343-BA79-52F2EB825A19}"/>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1700" b="1" i="0">
                <a:latin typeface="KingsBureauGrot ThreeSeven" panose="02000506040000020004" pitchFamily="2" charset="0"/>
              </a:defRPr>
            </a:lvl1pPr>
            <a:lvl2pPr marL="457200" indent="0">
              <a:buNone/>
              <a:defRPr/>
            </a:lvl2pPr>
          </a:lstStyle>
          <a:p>
            <a:pPr lvl="0"/>
            <a:endParaRPr lang="en-GB"/>
          </a:p>
        </p:txBody>
      </p:sp>
      <p:cxnSp>
        <p:nvCxnSpPr>
          <p:cNvPr id="6" name="Straight Connector 5">
            <a:extLst>
              <a:ext uri="{FF2B5EF4-FFF2-40B4-BE49-F238E27FC236}">
                <a16:creationId xmlns:a16="http://schemas.microsoft.com/office/drawing/2014/main" id="{09E5320E-601A-BD41-BF1B-7F0CE26D95E5}"/>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descr="Text&#10;&#10;Description automatically generated">
            <a:extLst>
              <a:ext uri="{FF2B5EF4-FFF2-40B4-BE49-F238E27FC236}">
                <a16:creationId xmlns:a16="http://schemas.microsoft.com/office/drawing/2014/main" id="{3AF3CEB6-F467-F140-98AC-2B5D86197B1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0619" y="6244259"/>
            <a:ext cx="869719" cy="435938"/>
          </a:xfrm>
          <a:prstGeom prst="rect">
            <a:avLst/>
          </a:prstGeom>
        </p:spPr>
      </p:pic>
    </p:spTree>
    <p:extLst>
      <p:ext uri="{BB962C8B-B14F-4D97-AF65-F5344CB8AC3E}">
        <p14:creationId xmlns:p14="http://schemas.microsoft.com/office/powerpoint/2010/main" val="1981686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515EA1B-0BA1-A548-A13A-C5A466CD1AD8}"/>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9" name="Text Placeholder 4">
            <a:extLst>
              <a:ext uri="{FF2B5EF4-FFF2-40B4-BE49-F238E27FC236}">
                <a16:creationId xmlns:a16="http://schemas.microsoft.com/office/drawing/2014/main" id="{1BF3FC3E-34BF-CA40-B166-F8307864C8C3}"/>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0D5D059E-1EAE-6743-BA6A-753F48D2BF1C}"/>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76CFF510-5D2B-1347-B062-218EB84039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3E3AD295-51D1-C541-9973-65688C68952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227354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C5C735-BC23-254D-B62E-C961A5446758}"/>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ED047F59-B3D9-B040-AC71-11F86984F4D4}"/>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98852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B3A02DE0-AC35-AD4B-BF5A-C2FD1237A041}"/>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9" name="Text Placeholder 4">
            <a:extLst>
              <a:ext uri="{FF2B5EF4-FFF2-40B4-BE49-F238E27FC236}">
                <a16:creationId xmlns:a16="http://schemas.microsoft.com/office/drawing/2014/main" id="{E5B40D5D-C3A9-CC40-BC20-87E3372442B0}"/>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CA0F5AB5-E327-DE4E-AC6C-AFD6C1FBC5AC}"/>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8CE82F0F-820E-C244-94F0-FB3177228F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F5CCEC3F-15AB-7346-8121-62ED830FEEC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3245432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66424A7-C0AD-0C42-8EA3-FED2C292AFBD}"/>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11" name="Text Placeholder 4">
            <a:extLst>
              <a:ext uri="{FF2B5EF4-FFF2-40B4-BE49-F238E27FC236}">
                <a16:creationId xmlns:a16="http://schemas.microsoft.com/office/drawing/2014/main" id="{1779CDA4-0489-F642-9C7A-C7E50CC3009D}"/>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210C881A-88F3-3A4B-80C4-B84A7565D85E}"/>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3DDC7DF6-71FC-634D-A100-5ED3812BAE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460A28D7-9A13-6B46-9F95-F6618F43B6D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2228433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042497E-CD9B-9444-B23C-54500E9F9EB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B9E6601A-5434-D04F-A291-16C58D71CA1C}"/>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8BE2CAF3-3DCE-1F46-A9BA-F0A4C7DAF3D9}"/>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B1C0CC0B-4887-9441-B7E6-64B2FEC2E86E}"/>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31870366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_Might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758338"/>
      </p:ext>
    </p:extLst>
  </p:cSld>
  <p:clrMapOvr>
    <a:masterClrMapping/>
  </p:clrMapOvr>
  <p:extLst>
    <p:ext uri="{DCECCB84-F9BA-43D5-87BE-67443E8EF086}">
      <p15:sldGuideLst xmlns:p15="http://schemas.microsoft.com/office/powerpoint/2012/main">
        <p15:guide id="1" orient="horz" pos="2137">
          <p15:clr>
            <a:srgbClr val="FBAE40"/>
          </p15:clr>
        </p15:guide>
        <p15:guide id="2" pos="37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800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0294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7654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8764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524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lternate 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F85C784-59D3-FC4C-A5AB-647183B15141}"/>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802D47CF-EBEA-644C-9F48-DC2D2C5AA76F}"/>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11" name="Text Placeholder 3">
            <a:extLst>
              <a:ext uri="{FF2B5EF4-FFF2-40B4-BE49-F238E27FC236}">
                <a16:creationId xmlns:a16="http://schemas.microsoft.com/office/drawing/2014/main" id="{2A92374D-2560-8741-943C-82CE17D4E3A6}"/>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12" name="Rectangle 11">
            <a:extLst>
              <a:ext uri="{FF2B5EF4-FFF2-40B4-BE49-F238E27FC236}">
                <a16:creationId xmlns:a16="http://schemas.microsoft.com/office/drawing/2014/main" id="{52CB7C64-BB56-064F-AC35-B5DD78D075B2}"/>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119018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DDD3E-D896-6A47-A822-5E9282823B49}"/>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11F91AB2-88AF-B541-A7AF-70AEA4FEDBBE}"/>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206554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lternate Content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49B68C-41A0-834E-AFA7-C5DA42B3ABFB}"/>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73C420F1-E19F-CA4B-B283-7A9BDE57725A}"/>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A1686A51-9CC6-314F-8D48-BC5022315391}"/>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CA9D4715-58AB-FD49-A6E7-FC2D2A9831DB}"/>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4515403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lternate 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D8C5BD6-FC0A-3A4D-9885-D8CAA55CF6F0}"/>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23E6140B-C236-E14E-B58E-F23E13A7074A}"/>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1BB3868E-2437-8F4D-9E8C-022789B5DFBE}"/>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28E18A00-CDED-E044-9B95-03F3C366E669}"/>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18931869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ternate Content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F094527-1F6E-D846-8009-3E1849D58C8A}"/>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04BE7511-FD74-B042-B975-4F414C87DF88}"/>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22F4405C-1320-AD45-9A69-BCBFDE8990F2}"/>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31D4341F-B2EE-F442-AE89-8012AAB1AA2B}"/>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41299463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67911594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1005"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85721026"/>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22625079"/>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0A2D50"/>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661018113"/>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0A2D50"/>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20209819"/>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4934727"/>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D3118B3-7B29-1F4A-BA20-9DB8AFDFAFFD}"/>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0ED23CE5-D272-3444-90C4-39FB77F534B1}"/>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6FBDBF5E-3EE3-584E-998E-E254BB2FBF8C}"/>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2725764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33714C-023E-9A44-B8A8-FC2948EA0AD3}"/>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0A2D50"/>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355909D2-D1DB-2A4C-860A-625F20F7786E}"/>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797195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A1301EF-7407-0F42-A902-3554C0E5DA5A}"/>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A09CB285-3D5C-EC48-A136-B8CA209B595E}"/>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613E042C-3EE6-A84F-AD2F-7E155A5D5F39}"/>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1326174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nd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F2BA73E-5F4B-5C43-A260-AB0FC2A95610}"/>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E7EABF7C-92C3-3044-A647-0868B1DF0120}"/>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D47D0228-8C65-DF47-AAF0-D7273717ECD2}"/>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34160713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D669AE0-FE51-8048-93D0-33C30989CDC1}"/>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chemeClr val="tx1"/>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25E276B5-94FB-BA49-8B80-35ACC55C8038}"/>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chemeClr val="tx1"/>
                </a:solidFill>
                <a:latin typeface="Arial" panose="020B0604020202020204" pitchFamily="34" charset="0"/>
              </a:rPr>
              <a:t>@</a:t>
            </a:r>
            <a:r>
              <a:rPr lang="en-US" sz="1200" err="1">
                <a:solidFill>
                  <a:schemeClr val="tx1"/>
                </a:solidFill>
                <a:latin typeface="Arial" panose="020B0604020202020204" pitchFamily="34" charset="0"/>
              </a:rPr>
              <a:t>policyatkings</a:t>
            </a:r>
            <a:endParaRPr lang="en-US" sz="120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C4DFCF66-55FC-2242-ADBB-517001F473E3}"/>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chemeClr val="tx1"/>
                </a:solidFill>
                <a:effectLst/>
                <a:latin typeface="Arial" panose="020B0604020202020204" pitchFamily="34" charset="0"/>
                <a:ea typeface="+mn-ea"/>
                <a:cs typeface="+mn-cs"/>
              </a:rPr>
              <a:t>www.kcl.ac.uk</a:t>
            </a:r>
            <a:r>
              <a:rPr lang="en-GB" sz="1200" kern="1200">
                <a:solidFill>
                  <a:schemeClr val="tx1"/>
                </a:solidFill>
                <a:effectLst/>
                <a:latin typeface="Arial" panose="020B0604020202020204" pitchFamily="34" charset="0"/>
                <a:ea typeface="+mn-ea"/>
                <a:cs typeface="+mn-cs"/>
              </a:rPr>
              <a:t>/</a:t>
            </a:r>
            <a:r>
              <a:rPr lang="en-GB" sz="1200" kern="1200" err="1">
                <a:solidFill>
                  <a:schemeClr val="tx1"/>
                </a:solidFill>
                <a:effectLst/>
                <a:latin typeface="Arial" panose="020B0604020202020204" pitchFamily="34" charset="0"/>
                <a:ea typeface="+mn-ea"/>
                <a:cs typeface="+mn-cs"/>
              </a:rPr>
              <a:t>sspp</a:t>
            </a:r>
            <a:r>
              <a:rPr lang="en-GB" sz="1200" kern="1200">
                <a:solidFill>
                  <a:schemeClr val="tx1"/>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15469591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B61D125-B29C-B74B-A9B9-544A3B2BD6E5}"/>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chemeClr val="tx1"/>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9498DBC1-857F-2B47-8BCA-46C4F2C2EB68}"/>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chemeClr val="tx1"/>
                </a:solidFill>
                <a:latin typeface="Arial" panose="020B0604020202020204" pitchFamily="34" charset="0"/>
              </a:rPr>
              <a:t>@</a:t>
            </a:r>
            <a:r>
              <a:rPr lang="en-US" sz="1200" err="1">
                <a:solidFill>
                  <a:schemeClr val="tx1"/>
                </a:solidFill>
                <a:latin typeface="Arial" panose="020B0604020202020204" pitchFamily="34" charset="0"/>
              </a:rPr>
              <a:t>policyatkings</a:t>
            </a:r>
            <a:endParaRPr lang="en-US" sz="120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94529716-5A58-6E4D-A1C1-F6C582B7C05B}"/>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chemeClr val="tx1"/>
                </a:solidFill>
                <a:effectLst/>
                <a:latin typeface="Arial" panose="020B0604020202020204" pitchFamily="34" charset="0"/>
                <a:ea typeface="+mn-ea"/>
                <a:cs typeface="+mn-cs"/>
              </a:rPr>
              <a:t>www.kcl.ac.uk</a:t>
            </a:r>
            <a:r>
              <a:rPr lang="en-GB" sz="1200" kern="1200">
                <a:solidFill>
                  <a:schemeClr val="tx1"/>
                </a:solidFill>
                <a:effectLst/>
                <a:latin typeface="Arial" panose="020B0604020202020204" pitchFamily="34" charset="0"/>
                <a:ea typeface="+mn-ea"/>
                <a:cs typeface="+mn-cs"/>
              </a:rPr>
              <a:t>/</a:t>
            </a:r>
            <a:r>
              <a:rPr lang="en-GB" sz="1200" kern="1200" err="1">
                <a:solidFill>
                  <a:schemeClr val="tx1"/>
                </a:solidFill>
                <a:effectLst/>
                <a:latin typeface="Arial" panose="020B0604020202020204" pitchFamily="34" charset="0"/>
                <a:ea typeface="+mn-ea"/>
                <a:cs typeface="+mn-cs"/>
              </a:rPr>
              <a:t>sspp</a:t>
            </a:r>
            <a:r>
              <a:rPr lang="en-GB" sz="1200" kern="1200">
                <a:solidFill>
                  <a:schemeClr val="tx1"/>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22963149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d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06E7123-1FCB-E64F-ABDF-0E56AC0A6681}"/>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C233BE68-D6EA-3746-84B0-A36271184AD3}"/>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7BED7586-68B4-B94C-B2A2-5A173967316F}"/>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26629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456A79-4110-6D46-98CA-C5FA3932BD40}"/>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0A2D50"/>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CFD3936B-CB12-1944-BE50-0A5FDA0689B2}"/>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7912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0FF596-31AA-7F47-8169-18A1036DB0E7}"/>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D1F19E1F-A8DC-7144-9250-8CB373A7C1CD}"/>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583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llin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ABC5CDDD-422B-EC45-BACA-D93BBF45E94C}"/>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cxnSp>
        <p:nvCxnSpPr>
          <p:cNvPr id="6" name="Straight Connector 5">
            <a:extLst>
              <a:ext uri="{FF2B5EF4-FFF2-40B4-BE49-F238E27FC236}">
                <a16:creationId xmlns:a16="http://schemas.microsoft.com/office/drawing/2014/main" id="{09E5320E-601A-BD41-BF1B-7F0CE26D95E5}"/>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C6F6000F-E94D-2F46-84CC-520F13E409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84744" y="6384981"/>
            <a:ext cx="442246" cy="336524"/>
          </a:xfrm>
          <a:prstGeom prst="rect">
            <a:avLst/>
          </a:prstGeom>
        </p:spPr>
      </p:pic>
      <p:pic>
        <p:nvPicPr>
          <p:cNvPr id="11" name="Picture 10">
            <a:extLst>
              <a:ext uri="{FF2B5EF4-FFF2-40B4-BE49-F238E27FC236}">
                <a16:creationId xmlns:a16="http://schemas.microsoft.com/office/drawing/2014/main" id="{9753DCA4-8C0E-3E40-B0F4-1D92DD5FE48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2836"/>
          <a:stretch/>
        </p:blipFill>
        <p:spPr>
          <a:xfrm>
            <a:off x="313492" y="6380616"/>
            <a:ext cx="371013" cy="338540"/>
          </a:xfrm>
          <a:prstGeom prst="rect">
            <a:avLst/>
          </a:prstGeom>
        </p:spPr>
      </p:pic>
      <p:pic>
        <p:nvPicPr>
          <p:cNvPr id="13" name="Picture 2" descr="Charte graphique et outils | Université de Paris">
            <a:extLst>
              <a:ext uri="{FF2B5EF4-FFF2-40B4-BE49-F238E27FC236}">
                <a16:creationId xmlns:a16="http://schemas.microsoft.com/office/drawing/2014/main" id="{EEAA3C48-B4B0-F948-AAC3-23C193CE2B60}"/>
              </a:ext>
            </a:extLst>
          </p:cNvPr>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710541" y="6407210"/>
            <a:ext cx="950724" cy="29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709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llin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ABC5CDDD-422B-EC45-BACA-D93BBF45E94C}"/>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cxnSp>
        <p:nvCxnSpPr>
          <p:cNvPr id="6" name="Straight Connector 5">
            <a:extLst>
              <a:ext uri="{FF2B5EF4-FFF2-40B4-BE49-F238E27FC236}">
                <a16:creationId xmlns:a16="http://schemas.microsoft.com/office/drawing/2014/main" id="{09E5320E-601A-BD41-BF1B-7F0CE26D95E5}"/>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C6F6000F-E94D-2F46-84CC-520F13E409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84744" y="6384981"/>
            <a:ext cx="442246" cy="336524"/>
          </a:xfrm>
          <a:prstGeom prst="rect">
            <a:avLst/>
          </a:prstGeom>
        </p:spPr>
      </p:pic>
      <p:pic>
        <p:nvPicPr>
          <p:cNvPr id="11" name="Picture 10">
            <a:extLst>
              <a:ext uri="{FF2B5EF4-FFF2-40B4-BE49-F238E27FC236}">
                <a16:creationId xmlns:a16="http://schemas.microsoft.com/office/drawing/2014/main" id="{9753DCA4-8C0E-3E40-B0F4-1D92DD5FE48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2836"/>
          <a:stretch/>
        </p:blipFill>
        <p:spPr>
          <a:xfrm>
            <a:off x="313492" y="6380616"/>
            <a:ext cx="371013" cy="338540"/>
          </a:xfrm>
          <a:prstGeom prst="rect">
            <a:avLst/>
          </a:prstGeom>
        </p:spPr>
      </p:pic>
      <p:pic>
        <p:nvPicPr>
          <p:cNvPr id="13" name="Picture 2" descr="Charte graphique et outils | Université de Paris">
            <a:extLst>
              <a:ext uri="{FF2B5EF4-FFF2-40B4-BE49-F238E27FC236}">
                <a16:creationId xmlns:a16="http://schemas.microsoft.com/office/drawing/2014/main" id="{EEAA3C48-B4B0-F948-AAC3-23C193CE2B60}"/>
              </a:ext>
            </a:extLst>
          </p:cNvPr>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710541" y="6407210"/>
            <a:ext cx="950724" cy="29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8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_Might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2401A0-8F0D-1847-9538-220347B9F8A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7073E955-6AEA-014C-96CF-4D533F805888}"/>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8" name="Rectangle 7">
            <a:extLst>
              <a:ext uri="{FF2B5EF4-FFF2-40B4-BE49-F238E27FC236}">
                <a16:creationId xmlns:a16="http://schemas.microsoft.com/office/drawing/2014/main" id="{241A8386-0953-5F4B-BC2D-42E69BB5C31D}"/>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4" name="Text Placeholder 3">
            <a:extLst>
              <a:ext uri="{FF2B5EF4-FFF2-40B4-BE49-F238E27FC236}">
                <a16:creationId xmlns:a16="http://schemas.microsoft.com/office/drawing/2014/main" id="{83E1F5DE-951B-4F4D-95A7-5BEC6232BCB4}"/>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Tree>
    <p:extLst>
      <p:ext uri="{BB962C8B-B14F-4D97-AF65-F5344CB8AC3E}">
        <p14:creationId xmlns:p14="http://schemas.microsoft.com/office/powerpoint/2010/main" val="3737297440"/>
      </p:ext>
    </p:extLst>
  </p:cSld>
  <p:clrMapOvr>
    <a:masterClrMapping/>
  </p:clrMapOvr>
  <p:extLst>
    <p:ext uri="{DCECCB84-F9BA-43D5-87BE-67443E8EF086}">
      <p15:sldGuideLst xmlns:p15="http://schemas.microsoft.com/office/powerpoint/2012/main">
        <p15:guide id="1" orient="horz" pos="2137" userDrawn="1">
          <p15:clr>
            <a:srgbClr val="FBAE40"/>
          </p15:clr>
        </p15:guide>
        <p15:guide id="2" pos="37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5.xml"/><Relationship Id="rId4"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theme" Target="../theme/theme7.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18064"/>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3" r:id="rId3"/>
    <p:sldLayoutId id="2147483674" r:id="rId4"/>
    <p:sldLayoutId id="2147483675" r:id="rId5"/>
    <p:sldLayoutId id="2147483676" r:id="rId6"/>
    <p:sldLayoutId id="214748371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29661"/>
      </p:ext>
    </p:extLst>
  </p:cSld>
  <p:clrMap bg1="lt1" tx1="dk1" bg2="lt2" tx2="dk2" accent1="accent1" accent2="accent2" accent3="accent3" accent4="accent4" accent5="accent5" accent6="accent6" hlink="hlink" folHlink="folHlink"/>
  <p:sldLayoutIdLst>
    <p:sldLayoutId id="2147483718" r:id="rId1"/>
    <p:sldLayoutId id="2147483662" r:id="rId2"/>
    <p:sldLayoutId id="2147483677" r:id="rId3"/>
    <p:sldLayoutId id="2147483678" r:id="rId4"/>
    <p:sldLayoutId id="2147483679" r:id="rId5"/>
    <p:sldLayoutId id="2147483680" r:id="rId6"/>
    <p:sldLayoutId id="2147483681" r:id="rId7"/>
    <p:sldLayoutId id="214748372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4228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3" r:id="rId3"/>
    <p:sldLayoutId id="2147483706" r:id="rId4"/>
    <p:sldLayoutId id="2147483707" r:id="rId5"/>
    <p:sldLayoutId id="2147483708" r:id="rId6"/>
    <p:sldLayoutId id="214748371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75036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27716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43284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49695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mailto:renaud.legoix@u-paris.fr" TargetMode="External"/><Relationship Id="rId5" Type="http://schemas.openxmlformats.org/officeDocument/2006/relationships/image" Target="../media/image36.jpeg"/><Relationship Id="rId4"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kcl.ac.uk/policy-institute/index.aspx" TargetMode="External"/><Relationship Id="rId2" Type="http://schemas.openxmlformats.org/officeDocument/2006/relationships/hyperlink" Target="https://twitter.com/policyatkings" TargetMode="External"/><Relationship Id="rId1" Type="http://schemas.openxmlformats.org/officeDocument/2006/relationships/slideLayout" Target="../slideLayouts/slideLayout15.xml"/><Relationship Id="rId6" Type="http://schemas.openxmlformats.org/officeDocument/2006/relationships/image" Target="../media/image36.jpeg"/><Relationship Id="rId5" Type="http://schemas.openxmlformats.org/officeDocument/2006/relationships/image" Target="../media/image9.emf"/><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chart" Target="../charts/chart23.xml"/></Relationships>
</file>

<file path=ppt/slides/_rels/slide1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chart" Target="../charts/chart27.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chart" Target="../charts/chart7.xml"/><Relationship Id="rId4" Type="http://schemas.openxmlformats.org/officeDocument/2006/relationships/chart" Target="../charts/chart6.xml"/></Relationships>
</file>

<file path=ppt/slides/_rels/slide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8.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 Id="rId9" Type="http://schemas.openxmlformats.org/officeDocument/2006/relationships/chart" Target="../charts/chart17.xml"/></Relationships>
</file>

<file path=ppt/slides/_rels/slide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chart" Target="../charts/chart20.xml"/><Relationship Id="rId4" Type="http://schemas.openxmlformats.org/officeDocument/2006/relationships/chart" Target="../charts/char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9B0D16-DD16-0E42-A5A1-7A0B70E3669D}"/>
              </a:ext>
            </a:extLst>
          </p:cNvPr>
          <p:cNvSpPr/>
          <p:nvPr/>
        </p:nvSpPr>
        <p:spPr>
          <a:xfrm>
            <a:off x="432062" y="1413132"/>
            <a:ext cx="3074709" cy="6450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187D051-28DF-8446-86D6-55E42EA522D8}"/>
              </a:ext>
            </a:extLst>
          </p:cNvPr>
          <p:cNvSpPr/>
          <p:nvPr/>
        </p:nvSpPr>
        <p:spPr>
          <a:xfrm>
            <a:off x="0" y="0"/>
            <a:ext cx="12191999" cy="180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Logo&#10;&#10;Description automatically generated">
            <a:extLst>
              <a:ext uri="{FF2B5EF4-FFF2-40B4-BE49-F238E27FC236}">
                <a16:creationId xmlns:a16="http://schemas.microsoft.com/office/drawing/2014/main" id="{165D2AC0-AA05-A744-B3E2-66C6880CBA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31612" y="4400"/>
            <a:ext cx="2360388" cy="1796120"/>
          </a:xfrm>
          <a:prstGeom prst="rect">
            <a:avLst/>
          </a:prstGeom>
        </p:spPr>
      </p:pic>
      <p:pic>
        <p:nvPicPr>
          <p:cNvPr id="12" name="Picture 11">
            <a:extLst>
              <a:ext uri="{FF2B5EF4-FFF2-40B4-BE49-F238E27FC236}">
                <a16:creationId xmlns:a16="http://schemas.microsoft.com/office/drawing/2014/main" id="{3879000C-979C-164A-9F66-F4D3C38167A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72836"/>
          <a:stretch/>
        </p:blipFill>
        <p:spPr>
          <a:xfrm>
            <a:off x="386719" y="257675"/>
            <a:ext cx="1430179" cy="1305002"/>
          </a:xfrm>
          <a:prstGeom prst="rect">
            <a:avLst/>
          </a:prstGeom>
        </p:spPr>
      </p:pic>
      <p:pic>
        <p:nvPicPr>
          <p:cNvPr id="13" name="Picture 2" descr="Charte graphique et outils | Université de Paris">
            <a:extLst>
              <a:ext uri="{FF2B5EF4-FFF2-40B4-BE49-F238E27FC236}">
                <a16:creationId xmlns:a16="http://schemas.microsoft.com/office/drawing/2014/main" id="{9ED132D6-36AE-754B-AFF0-FDBC4116D2B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601397" y="248051"/>
            <a:ext cx="4247987" cy="13050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64B3C5D-A262-5047-A245-02A9264C7070}"/>
              </a:ext>
            </a:extLst>
          </p:cNvPr>
          <p:cNvSpPr txBox="1"/>
          <p:nvPr/>
        </p:nvSpPr>
        <p:spPr>
          <a:xfrm>
            <a:off x="8368145" y="6028730"/>
            <a:ext cx="3344430" cy="461665"/>
          </a:xfrm>
          <a:prstGeom prst="rect">
            <a:avLst/>
          </a:prstGeom>
          <a:noFill/>
        </p:spPr>
        <p:txBody>
          <a:bodyPr wrap="square" rtlCol="0">
            <a:spAutoFit/>
          </a:bodyPr>
          <a:lstStyle/>
          <a:p>
            <a:pPr algn="r"/>
            <a:r>
              <a:rPr lang="en-GB" sz="2400" b="1" dirty="0">
                <a:solidFill>
                  <a:srgbClr val="FFFFFF"/>
                </a:solidFill>
                <a:latin typeface="Arial" panose="020B0604020202020204" pitchFamily="34" charset="0"/>
                <a:cs typeface="Arial" panose="020B0604020202020204" pitchFamily="34" charset="0"/>
              </a:rPr>
              <a:t>15 September 2021</a:t>
            </a:r>
          </a:p>
        </p:txBody>
      </p:sp>
      <p:sp>
        <p:nvSpPr>
          <p:cNvPr id="14" name="TextBox 13">
            <a:extLst>
              <a:ext uri="{FF2B5EF4-FFF2-40B4-BE49-F238E27FC236}">
                <a16:creationId xmlns:a16="http://schemas.microsoft.com/office/drawing/2014/main" id="{0AA47EAC-167B-014B-9983-6FEF7917E916}"/>
              </a:ext>
            </a:extLst>
          </p:cNvPr>
          <p:cNvSpPr txBox="1"/>
          <p:nvPr/>
        </p:nvSpPr>
        <p:spPr>
          <a:xfrm>
            <a:off x="439485" y="5613231"/>
            <a:ext cx="4065469" cy="830997"/>
          </a:xfrm>
          <a:prstGeom prst="rect">
            <a:avLst/>
          </a:prstGeom>
          <a:noFill/>
        </p:spPr>
        <p:txBody>
          <a:bodyPr wrap="square" rtlCol="0">
            <a:spAutoFit/>
          </a:bodyPr>
          <a:lstStyle/>
          <a:p>
            <a:r>
              <a:rPr lang="en-GB" sz="2400" b="1" dirty="0" err="1">
                <a:solidFill>
                  <a:srgbClr val="FFFFFF"/>
                </a:solidFill>
                <a:latin typeface="Arial" panose="020B0604020202020204" pitchFamily="34" charset="0"/>
                <a:cs typeface="Arial" panose="020B0604020202020204" pitchFamily="34" charset="0"/>
              </a:rPr>
              <a:t>Pr</a:t>
            </a:r>
            <a:r>
              <a:rPr lang="en-GB" sz="2400" b="1" dirty="0">
                <a:solidFill>
                  <a:srgbClr val="FFFFFF"/>
                </a:solidFill>
                <a:latin typeface="Arial" panose="020B0604020202020204" pitchFamily="34" charset="0"/>
                <a:cs typeface="Arial" panose="020B0604020202020204" pitchFamily="34" charset="0"/>
              </a:rPr>
              <a:t> Renaud Le Goix</a:t>
            </a:r>
          </a:p>
          <a:p>
            <a:r>
              <a:rPr lang="en-GB" sz="2400" b="1" dirty="0">
                <a:solidFill>
                  <a:srgbClr val="FFFFFF"/>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renaud.legoix@u-paris.fr</a:t>
            </a:r>
            <a:r>
              <a:rPr lang="en-GB" sz="2400" b="1" dirty="0">
                <a:solidFill>
                  <a:srgbClr val="FFFFFF"/>
                </a:solidFill>
                <a:latin typeface="Arial" panose="020B0604020202020204" pitchFamily="34" charset="0"/>
                <a:cs typeface="Arial" panose="020B0604020202020204" pitchFamily="34" charset="0"/>
              </a:rPr>
              <a:t> </a:t>
            </a:r>
          </a:p>
        </p:txBody>
      </p:sp>
      <p:sp>
        <p:nvSpPr>
          <p:cNvPr id="15" name="TextBox 14">
            <a:extLst>
              <a:ext uri="{FF2B5EF4-FFF2-40B4-BE49-F238E27FC236}">
                <a16:creationId xmlns:a16="http://schemas.microsoft.com/office/drawing/2014/main" id="{D5437079-8D66-564E-A4D3-BFC69B649519}"/>
              </a:ext>
            </a:extLst>
          </p:cNvPr>
          <p:cNvSpPr txBox="1"/>
          <p:nvPr/>
        </p:nvSpPr>
        <p:spPr>
          <a:xfrm>
            <a:off x="4504954" y="6028731"/>
            <a:ext cx="3344430" cy="461665"/>
          </a:xfrm>
          <a:prstGeom prst="rect">
            <a:avLst/>
          </a:prstGeom>
          <a:noFill/>
        </p:spPr>
        <p:txBody>
          <a:bodyPr wrap="square" rtlCol="0">
            <a:spAutoFit/>
          </a:bodyPr>
          <a:lstStyle/>
          <a:p>
            <a:pPr algn="ctr"/>
            <a:r>
              <a:rPr lang="en-GB" sz="2400" b="1" dirty="0">
                <a:solidFill>
                  <a:srgbClr val="FFFFFF"/>
                </a:solidFill>
                <a:latin typeface="Arial" panose="020B0604020202020204" pitchFamily="34" charset="0"/>
                <a:cs typeface="Arial" panose="020B0604020202020204" pitchFamily="34" charset="0"/>
              </a:rPr>
              <a:t>#</a:t>
            </a:r>
            <a:r>
              <a:rPr lang="en-GB" sz="2400" b="1" dirty="0" err="1">
                <a:solidFill>
                  <a:srgbClr val="FFFFFF"/>
                </a:solidFill>
                <a:latin typeface="Arial" panose="020B0604020202020204" pitchFamily="34" charset="0"/>
                <a:cs typeface="Arial" panose="020B0604020202020204" pitchFamily="34" charset="0"/>
              </a:rPr>
              <a:t>capitalsandcovid</a:t>
            </a:r>
            <a:endParaRPr lang="en-GB" sz="2400" b="1" dirty="0">
              <a:solidFill>
                <a:srgbClr val="FFFFFF"/>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903C5627-52E7-704C-ACD5-ABE528D4B0FC}"/>
              </a:ext>
            </a:extLst>
          </p:cNvPr>
          <p:cNvSpPr>
            <a:spLocks noGrp="1"/>
          </p:cNvSpPr>
          <p:nvPr>
            <p:ph type="title"/>
          </p:nvPr>
        </p:nvSpPr>
        <p:spPr>
          <a:xfrm>
            <a:off x="386719" y="2708510"/>
            <a:ext cx="11215994" cy="2280451"/>
          </a:xfrm>
        </p:spPr>
        <p:txBody>
          <a:bodyPr/>
          <a:lstStyle/>
          <a:p>
            <a:r>
              <a:rPr lang="en-GB" sz="6000" dirty="0"/>
              <a:t>Capitals and Covid: how Londoners and Parisians see their cities in light of the pandemic</a:t>
            </a:r>
            <a:endParaRPr lang="en-US" sz="7200" dirty="0"/>
          </a:p>
        </p:txBody>
      </p:sp>
    </p:spTree>
    <p:extLst>
      <p:ext uri="{BB962C8B-B14F-4D97-AF65-F5344CB8AC3E}">
        <p14:creationId xmlns:p14="http://schemas.microsoft.com/office/powerpoint/2010/main" val="3195992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700" dirty="0"/>
              <a:t>There is significant support for a range of green policies in both capitals, particularly funding for more pavements and footpaths and measures that discourage car use, with around six in 10 or more supporting these ideas.</a:t>
            </a:r>
          </a:p>
          <a:p>
            <a:pPr lvl="0"/>
            <a:r>
              <a:rPr lang="en-GB" sz="1700" dirty="0"/>
              <a:t>One area of difference between the two cities is on reallocating space away from vehicles to cyclists and walkers, where Londoners (51%) are more supportive </a:t>
            </a:r>
            <a:r>
              <a:rPr lang="en-GB" sz="1700"/>
              <a:t>than Parisians </a:t>
            </a:r>
            <a:r>
              <a:rPr lang="en-GB" sz="1700" dirty="0"/>
              <a:t>(39%) of such a move.</a:t>
            </a:r>
          </a:p>
          <a:p>
            <a:pPr lvl="0"/>
            <a:r>
              <a:rPr lang="en-GB" sz="1700" dirty="0"/>
              <a:t>Londoners are also more positive about the idea of days when only electric or hybrid vehicles are allowed into the centre of their city (43% vs 34%).</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700337"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6F270F6-B246-5A40-B639-6DE86495A86E}"/>
              </a:ext>
            </a:extLst>
          </p:cNvPr>
          <p:cNvGrpSpPr/>
          <p:nvPr/>
        </p:nvGrpSpPr>
        <p:grpSpPr>
          <a:xfrm>
            <a:off x="3599337" y="501751"/>
            <a:ext cx="8352951" cy="615559"/>
            <a:chOff x="7207351" y="634306"/>
            <a:chExt cx="4528584" cy="111234"/>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7207351" y="634306"/>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In principle, to what extent would you support or oppose introducing the following policies in London/Paris? </a:t>
              </a:r>
              <a:r>
                <a:rPr lang="en-GB" sz="1600" dirty="0">
                  <a:solidFill>
                    <a:schemeClr val="accent3"/>
                  </a:solidFill>
                  <a:latin typeface="Arial" panose="020B0604020202020204" pitchFamily="34" charset="0"/>
                  <a:cs typeface="Arial" panose="020B0604020202020204" pitchFamily="34" charset="0"/>
                </a:rPr>
                <a:t>% who strongly or tend to support</a:t>
              </a:r>
            </a:p>
          </p:txBody>
        </p:sp>
      </p:grpSp>
      <p:graphicFrame>
        <p:nvGraphicFramePr>
          <p:cNvPr id="2" name="Chart 1">
            <a:extLst>
              <a:ext uri="{FF2B5EF4-FFF2-40B4-BE49-F238E27FC236}">
                <a16:creationId xmlns:a16="http://schemas.microsoft.com/office/drawing/2014/main" id="{2B789015-8561-7644-98B2-219FBC538BF3}"/>
              </a:ext>
            </a:extLst>
          </p:cNvPr>
          <p:cNvGraphicFramePr/>
          <p:nvPr/>
        </p:nvGraphicFramePr>
        <p:xfrm>
          <a:off x="3773470" y="1192453"/>
          <a:ext cx="8128000" cy="5539085"/>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4C9FDC92-E873-C748-953F-3C0519816CE5}"/>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43859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1A1EA-9352-3E4F-900D-F9B4F35AD21A}"/>
              </a:ext>
            </a:extLst>
          </p:cNvPr>
          <p:cNvSpPr txBox="1"/>
          <p:nvPr/>
        </p:nvSpPr>
        <p:spPr>
          <a:xfrm>
            <a:off x="623393" y="5722490"/>
            <a:ext cx="1205408" cy="276999"/>
          </a:xfrm>
          <a:prstGeom prst="rect">
            <a:avLst/>
          </a:prstGeom>
          <a:solidFill>
            <a:schemeClr val="accent3"/>
          </a:solidFill>
        </p:spPr>
        <p:txBody>
          <a:bodyPr wrap="square" rtlCol="0">
            <a:spAutoFit/>
          </a:bodyPr>
          <a:lstStyle/>
          <a:p>
            <a:r>
              <a:rPr lang="en-US" sz="1200">
                <a:solidFill>
                  <a:srgbClr val="FFFFFF"/>
                </a:solidFill>
                <a:latin typeface="Arial" panose="020B0604020202020204" pitchFamily="34" charset="0"/>
                <a:hlinkClick r:id="rId2">
                  <a:extLst>
                    <a:ext uri="{A12FA001-AC4F-418D-AE19-62706E023703}">
                      <ahyp:hlinkClr xmlns:ahyp="http://schemas.microsoft.com/office/drawing/2018/hyperlinkcolor" val="tx"/>
                    </a:ext>
                  </a:extLst>
                </a:hlinkClick>
              </a:rPr>
              <a:t>@policyatkings</a:t>
            </a:r>
            <a:endParaRPr lang="en-US" sz="1200">
              <a:solidFill>
                <a:srgbClr val="FFFFFF"/>
              </a:solidFill>
              <a:latin typeface="Arial" panose="020B0604020202020204" pitchFamily="34" charset="0"/>
            </a:endParaRPr>
          </a:p>
        </p:txBody>
      </p:sp>
      <p:sp>
        <p:nvSpPr>
          <p:cNvPr id="6" name="TextBox 5">
            <a:extLst>
              <a:ext uri="{FF2B5EF4-FFF2-40B4-BE49-F238E27FC236}">
                <a16:creationId xmlns:a16="http://schemas.microsoft.com/office/drawing/2014/main" id="{5A5A9CFB-41F6-0D47-BF61-3DE5C10C61E8}"/>
              </a:ext>
            </a:extLst>
          </p:cNvPr>
          <p:cNvSpPr txBox="1"/>
          <p:nvPr/>
        </p:nvSpPr>
        <p:spPr>
          <a:xfrm>
            <a:off x="1971400" y="5722490"/>
            <a:ext cx="2516517" cy="276999"/>
          </a:xfrm>
          <a:prstGeom prst="rect">
            <a:avLst/>
          </a:prstGeom>
          <a:solidFill>
            <a:schemeClr val="accent3"/>
          </a:solidFill>
        </p:spPr>
        <p:txBody>
          <a:bodyPr wrap="square" rtlCol="0">
            <a:spAutoFit/>
          </a:bodyPr>
          <a:lstStyle/>
          <a:p>
            <a:r>
              <a:rPr lang="en-GB" sz="1200" u="none" kern="1200">
                <a:solidFill>
                  <a:srgbClr val="FFFFFF"/>
                </a:solidFill>
                <a:effectLst/>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kcl.ac.uk/policy-institute</a:t>
            </a:r>
            <a:endParaRPr lang="en-GB" sz="1200" u="none" kern="1200">
              <a:solidFill>
                <a:srgbClr val="FFFFFF"/>
              </a:solidFill>
              <a:effectLst/>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BF2BFA96-99AD-E949-B5F2-3B61C9FA1BB1}"/>
              </a:ext>
            </a:extLst>
          </p:cNvPr>
          <p:cNvSpPr/>
          <p:nvPr/>
        </p:nvSpPr>
        <p:spPr>
          <a:xfrm>
            <a:off x="432062" y="1413132"/>
            <a:ext cx="3074709" cy="11032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49FF9F7-F191-DB40-AFC2-E793B565C0EF}"/>
              </a:ext>
            </a:extLst>
          </p:cNvPr>
          <p:cNvSpPr/>
          <p:nvPr/>
        </p:nvSpPr>
        <p:spPr>
          <a:xfrm>
            <a:off x="0" y="0"/>
            <a:ext cx="12191999" cy="180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Logo&#10;&#10;Description automatically generated">
            <a:extLst>
              <a:ext uri="{FF2B5EF4-FFF2-40B4-BE49-F238E27FC236}">
                <a16:creationId xmlns:a16="http://schemas.microsoft.com/office/drawing/2014/main" id="{77BD8760-F378-9544-931B-A91B09871F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31612" y="4400"/>
            <a:ext cx="2360388" cy="1796120"/>
          </a:xfrm>
          <a:prstGeom prst="rect">
            <a:avLst/>
          </a:prstGeom>
        </p:spPr>
      </p:pic>
      <p:sp>
        <p:nvSpPr>
          <p:cNvPr id="13" name="Rectangle 12">
            <a:extLst>
              <a:ext uri="{FF2B5EF4-FFF2-40B4-BE49-F238E27FC236}">
                <a16:creationId xmlns:a16="http://schemas.microsoft.com/office/drawing/2014/main" id="{C46647A3-D6F4-6D43-973F-60E435085DDB}"/>
              </a:ext>
            </a:extLst>
          </p:cNvPr>
          <p:cNvSpPr/>
          <p:nvPr/>
        </p:nvSpPr>
        <p:spPr>
          <a:xfrm>
            <a:off x="252669" y="5170864"/>
            <a:ext cx="3684849" cy="11032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1E5CE455-E06B-F24D-966F-180988D07E6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72836"/>
          <a:stretch/>
        </p:blipFill>
        <p:spPr>
          <a:xfrm>
            <a:off x="386719" y="248050"/>
            <a:ext cx="1430179" cy="1305002"/>
          </a:xfrm>
          <a:prstGeom prst="rect">
            <a:avLst/>
          </a:prstGeom>
        </p:spPr>
      </p:pic>
      <p:pic>
        <p:nvPicPr>
          <p:cNvPr id="1026" name="Picture 2" descr="Charte graphique et outils | Université de Paris">
            <a:extLst>
              <a:ext uri="{FF2B5EF4-FFF2-40B4-BE49-F238E27FC236}">
                <a16:creationId xmlns:a16="http://schemas.microsoft.com/office/drawing/2014/main" id="{E9B2933D-630F-1B47-B8D1-078DDCC9FE31}"/>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601397" y="248051"/>
            <a:ext cx="4247987" cy="130500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725C70B5-F522-674A-B86B-BEA617EF7B0F}"/>
              </a:ext>
            </a:extLst>
          </p:cNvPr>
          <p:cNvSpPr txBox="1">
            <a:spLocks/>
          </p:cNvSpPr>
          <p:nvPr/>
        </p:nvSpPr>
        <p:spPr>
          <a:xfrm>
            <a:off x="386719" y="2708510"/>
            <a:ext cx="11215994" cy="22804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b="1" dirty="0">
                <a:solidFill>
                  <a:srgbClr val="FFFFFF"/>
                </a:solidFill>
                <a:latin typeface="KingsBureauGrot ThreeSeven" panose="02000506040000020004" pitchFamily="2" charset="0"/>
              </a:rPr>
              <a:t>Thank you</a:t>
            </a:r>
          </a:p>
          <a:p>
            <a:endParaRPr lang="en-GB" sz="6000" b="1" dirty="0">
              <a:solidFill>
                <a:srgbClr val="FFFFFF"/>
              </a:solidFill>
              <a:latin typeface="KingsBureauGrot ThreeSeven" panose="02000506040000020004" pitchFamily="2" charset="0"/>
            </a:endParaRPr>
          </a:p>
          <a:p>
            <a:r>
              <a:rPr lang="en-GB" sz="4800" b="1" dirty="0">
                <a:solidFill>
                  <a:srgbClr val="FFFFFF"/>
                </a:solidFill>
                <a:latin typeface="KingsBureauGrot ThreeSeven" panose="02000506040000020004" pitchFamily="2" charset="0"/>
              </a:rPr>
              <a:t>Find out more: </a:t>
            </a:r>
            <a:r>
              <a:rPr lang="en-GB" sz="4800" b="1" u="sng" dirty="0" err="1">
                <a:solidFill>
                  <a:srgbClr val="FFFFFF"/>
                </a:solidFill>
                <a:latin typeface="KingsBureauGrot ThreeSeven" panose="02000506040000020004" pitchFamily="2" charset="0"/>
              </a:rPr>
              <a:t>kcl.ac.uk</a:t>
            </a:r>
            <a:r>
              <a:rPr lang="en-GB" sz="4800" b="1" u="sng" dirty="0">
                <a:solidFill>
                  <a:srgbClr val="FFFFFF"/>
                </a:solidFill>
                <a:latin typeface="KingsBureauGrot ThreeSeven" panose="02000506040000020004" pitchFamily="2" charset="0"/>
              </a:rPr>
              <a:t>/policy-institute</a:t>
            </a:r>
            <a:endParaRPr lang="en-US" sz="6000" b="1" u="sng" dirty="0">
              <a:solidFill>
                <a:srgbClr val="FFFFFF"/>
              </a:solidFill>
              <a:latin typeface="KingsBureauGrot ThreeSeven" panose="02000506040000020004" pitchFamily="2" charset="0"/>
            </a:endParaRPr>
          </a:p>
        </p:txBody>
      </p:sp>
    </p:spTree>
    <p:extLst>
      <p:ext uri="{BB962C8B-B14F-4D97-AF65-F5344CB8AC3E}">
        <p14:creationId xmlns:p14="http://schemas.microsoft.com/office/powerpoint/2010/main" val="2453896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4">
            <a:extLst>
              <a:ext uri="{FF2B5EF4-FFF2-40B4-BE49-F238E27FC236}">
                <a16:creationId xmlns:a16="http://schemas.microsoft.com/office/drawing/2014/main" id="{B9B36758-C561-7C4C-9A78-6381E7004A66}"/>
              </a:ext>
            </a:extLst>
          </p:cNvPr>
          <p:cNvGraphicFramePr>
            <a:graphicFrameLocks/>
          </p:cNvGraphicFramePr>
          <p:nvPr>
            <p:extLst/>
          </p:nvPr>
        </p:nvGraphicFramePr>
        <p:xfrm>
          <a:off x="4307081" y="1422505"/>
          <a:ext cx="6768752" cy="961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Londoners </a:t>
            </a:r>
            <a:r>
              <a:rPr lang="en-GB"/>
              <a:t>and Parisians </a:t>
            </a:r>
            <a:r>
              <a:rPr lang="en-GB" dirty="0"/>
              <a:t>have very similar perceptions of safety in their respective cities: more than eight in 10 people in each capital feel safe during the day time, and at least half in each feel safe after dark.</a:t>
            </a:r>
          </a:p>
          <a:p>
            <a:pPr lvl="0"/>
            <a:r>
              <a:rPr lang="en-GB" dirty="0"/>
              <a:t>In both cities there is a gender gap in perceived safety at night, with women more likely than men to say they feel unsafe.</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456040"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6F270F6-B246-5A40-B639-6DE86495A86E}"/>
              </a:ext>
            </a:extLst>
          </p:cNvPr>
          <p:cNvGrpSpPr/>
          <p:nvPr/>
        </p:nvGrpSpPr>
        <p:grpSpPr>
          <a:xfrm>
            <a:off x="3551217" y="529426"/>
            <a:ext cx="8401076" cy="347259"/>
            <a:chOff x="7181261" y="682789"/>
            <a:chExt cx="4554674" cy="62751"/>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7181261" y="682789"/>
              <a:ext cx="4501033" cy="61178"/>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 How safe do you feel walking alone in your local area during the day time/after dark?</a:t>
              </a:r>
            </a:p>
          </p:txBody>
        </p:sp>
      </p:grpSp>
      <p:sp>
        <p:nvSpPr>
          <p:cNvPr id="9" name="Rectangle 8">
            <a:extLst>
              <a:ext uri="{FF2B5EF4-FFF2-40B4-BE49-F238E27FC236}">
                <a16:creationId xmlns:a16="http://schemas.microsoft.com/office/drawing/2014/main" id="{AF4A026F-173B-6642-ADC7-9F2C5FE6FF32}"/>
              </a:ext>
            </a:extLst>
          </p:cNvPr>
          <p:cNvSpPr/>
          <p:nvPr/>
        </p:nvSpPr>
        <p:spPr>
          <a:xfrm>
            <a:off x="4222885" y="1624924"/>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During the day time</a:t>
            </a:r>
          </a:p>
        </p:txBody>
      </p:sp>
      <p:sp>
        <p:nvSpPr>
          <p:cNvPr id="12" name="Rectangle 11">
            <a:extLst>
              <a:ext uri="{FF2B5EF4-FFF2-40B4-BE49-F238E27FC236}">
                <a16:creationId xmlns:a16="http://schemas.microsoft.com/office/drawing/2014/main" id="{3CCAB773-32E5-7543-A223-31CAE4F47C2D}"/>
              </a:ext>
            </a:extLst>
          </p:cNvPr>
          <p:cNvSpPr/>
          <p:nvPr/>
        </p:nvSpPr>
        <p:spPr>
          <a:xfrm>
            <a:off x="7691457" y="1050422"/>
            <a:ext cx="1193624" cy="307777"/>
          </a:xfrm>
          <a:prstGeom prst="rect">
            <a:avLst/>
          </a:prstGeom>
        </p:spPr>
        <p:txBody>
          <a:bodyPr wrap="square">
            <a:spAutoFit/>
          </a:bodyPr>
          <a:lstStyle/>
          <a:p>
            <a:pPr lvl="0"/>
            <a:r>
              <a:rPr lang="en-GB" sz="1400" dirty="0">
                <a:solidFill>
                  <a:srgbClr val="34A989"/>
                </a:solidFill>
                <a:latin typeface="KingsBureauGrot FiveOne" panose="02000506040000020004" pitchFamily="2" charset="0"/>
                <a:cs typeface="Arial" panose="020B0604020202020204" pitchFamily="34" charset="0"/>
              </a:rPr>
              <a:t>Safe</a:t>
            </a:r>
          </a:p>
        </p:txBody>
      </p:sp>
      <p:sp>
        <p:nvSpPr>
          <p:cNvPr id="13" name="Rectangle 12">
            <a:extLst>
              <a:ext uri="{FF2B5EF4-FFF2-40B4-BE49-F238E27FC236}">
                <a16:creationId xmlns:a16="http://schemas.microsoft.com/office/drawing/2014/main" id="{467F8CE9-0C21-E047-A8B4-C5990887CEB7}"/>
              </a:ext>
            </a:extLst>
          </p:cNvPr>
          <p:cNvSpPr/>
          <p:nvPr/>
        </p:nvSpPr>
        <p:spPr>
          <a:xfrm>
            <a:off x="6385172" y="1050422"/>
            <a:ext cx="1193624" cy="307777"/>
          </a:xfrm>
          <a:prstGeom prst="rect">
            <a:avLst/>
          </a:prstGeom>
        </p:spPr>
        <p:txBody>
          <a:bodyPr wrap="square">
            <a:spAutoFit/>
          </a:bodyPr>
          <a:lstStyle/>
          <a:p>
            <a:pPr lvl="0" algn="r"/>
            <a:r>
              <a:rPr lang="en-GB" sz="1400" dirty="0">
                <a:solidFill>
                  <a:srgbClr val="DA2F2A"/>
                </a:solidFill>
                <a:latin typeface="KingsBureauGrot FiveOne" panose="02000506040000020004" pitchFamily="2" charset="0"/>
                <a:cs typeface="Arial" panose="020B0604020202020204" pitchFamily="34" charset="0"/>
              </a:rPr>
              <a:t>Unsafe</a:t>
            </a:r>
          </a:p>
        </p:txBody>
      </p:sp>
      <p:cxnSp>
        <p:nvCxnSpPr>
          <p:cNvPr id="17" name="Straight Connector 16">
            <a:extLst>
              <a:ext uri="{FF2B5EF4-FFF2-40B4-BE49-F238E27FC236}">
                <a16:creationId xmlns:a16="http://schemas.microsoft.com/office/drawing/2014/main" id="{7CC24EDC-8A16-DC42-8C2E-39523B04A703}"/>
              </a:ext>
            </a:extLst>
          </p:cNvPr>
          <p:cNvCxnSpPr>
            <a:cxnSpLocks/>
          </p:cNvCxnSpPr>
          <p:nvPr/>
        </p:nvCxnSpPr>
        <p:spPr>
          <a:xfrm>
            <a:off x="4144664" y="2436324"/>
            <a:ext cx="7299825"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BC8FB1C-BC5A-844C-A538-67B89DDF5736}"/>
              </a:ext>
            </a:extLst>
          </p:cNvPr>
          <p:cNvSpPr/>
          <p:nvPr/>
        </p:nvSpPr>
        <p:spPr>
          <a:xfrm>
            <a:off x="10376771" y="1048932"/>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Net</a:t>
            </a:r>
          </a:p>
        </p:txBody>
      </p:sp>
      <p:sp>
        <p:nvSpPr>
          <p:cNvPr id="27" name="Rectangle 26">
            <a:extLst>
              <a:ext uri="{FF2B5EF4-FFF2-40B4-BE49-F238E27FC236}">
                <a16:creationId xmlns:a16="http://schemas.microsoft.com/office/drawing/2014/main" id="{542A220A-0CF6-D846-8C98-87CD0A39AF32}"/>
              </a:ext>
            </a:extLst>
          </p:cNvPr>
          <p:cNvSpPr/>
          <p:nvPr/>
        </p:nvSpPr>
        <p:spPr>
          <a:xfrm>
            <a:off x="10376771" y="1492216"/>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+79</a:t>
            </a:r>
          </a:p>
        </p:txBody>
      </p:sp>
      <p:sp>
        <p:nvSpPr>
          <p:cNvPr id="28" name="Rectangle 27">
            <a:extLst>
              <a:ext uri="{FF2B5EF4-FFF2-40B4-BE49-F238E27FC236}">
                <a16:creationId xmlns:a16="http://schemas.microsoft.com/office/drawing/2014/main" id="{D7D32F39-D528-9446-B0F5-B16B71645A52}"/>
              </a:ext>
            </a:extLst>
          </p:cNvPr>
          <p:cNvSpPr/>
          <p:nvPr/>
        </p:nvSpPr>
        <p:spPr>
          <a:xfrm>
            <a:off x="10376771" y="1982739"/>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+72</a:t>
            </a:r>
          </a:p>
        </p:txBody>
      </p:sp>
      <p:sp>
        <p:nvSpPr>
          <p:cNvPr id="31" name="Rectangle 30">
            <a:extLst>
              <a:ext uri="{FF2B5EF4-FFF2-40B4-BE49-F238E27FC236}">
                <a16:creationId xmlns:a16="http://schemas.microsoft.com/office/drawing/2014/main" id="{6B259AB7-91D7-F24A-9BF9-87FD665DB095}"/>
              </a:ext>
            </a:extLst>
          </p:cNvPr>
          <p:cNvSpPr/>
          <p:nvPr/>
        </p:nvSpPr>
        <p:spPr>
          <a:xfrm>
            <a:off x="5218616" y="1508654"/>
            <a:ext cx="1470275" cy="338554"/>
          </a:xfrm>
          <a:prstGeom prst="rect">
            <a:avLst/>
          </a:prstGeom>
        </p:spPr>
        <p:txBody>
          <a:bodyPr wrap="none">
            <a:spAutoFit/>
          </a:bodyPr>
          <a:lstStyle/>
          <a:p>
            <a:pPr algn="r"/>
            <a:r>
              <a:rPr lang="en-GB" sz="1600" b="1" dirty="0">
                <a:latin typeface="KingsBureauGrot ThreeSeven" panose="02000506040000020004" pitchFamily="2" charset="0"/>
              </a:rPr>
              <a:t>Greater London</a:t>
            </a:r>
            <a:endParaRPr lang="en-GB" sz="1600" dirty="0"/>
          </a:p>
        </p:txBody>
      </p:sp>
      <p:sp>
        <p:nvSpPr>
          <p:cNvPr id="32" name="Rectangle 31">
            <a:extLst>
              <a:ext uri="{FF2B5EF4-FFF2-40B4-BE49-F238E27FC236}">
                <a16:creationId xmlns:a16="http://schemas.microsoft.com/office/drawing/2014/main" id="{87954AE2-3F92-224E-9805-E3324CC41F5F}"/>
              </a:ext>
            </a:extLst>
          </p:cNvPr>
          <p:cNvSpPr/>
          <p:nvPr/>
        </p:nvSpPr>
        <p:spPr>
          <a:xfrm>
            <a:off x="5357949" y="1944609"/>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grpSp>
        <p:nvGrpSpPr>
          <p:cNvPr id="46" name="Group 45">
            <a:extLst>
              <a:ext uri="{FF2B5EF4-FFF2-40B4-BE49-F238E27FC236}">
                <a16:creationId xmlns:a16="http://schemas.microsoft.com/office/drawing/2014/main" id="{3DABDD86-DF25-E242-9F95-8003633528AD}"/>
              </a:ext>
            </a:extLst>
          </p:cNvPr>
          <p:cNvGrpSpPr/>
          <p:nvPr/>
        </p:nvGrpSpPr>
        <p:grpSpPr>
          <a:xfrm>
            <a:off x="4222885" y="2521415"/>
            <a:ext cx="7347510" cy="955707"/>
            <a:chOff x="4222885" y="2384296"/>
            <a:chExt cx="7347510" cy="955707"/>
          </a:xfrm>
        </p:grpSpPr>
        <p:graphicFrame>
          <p:nvGraphicFramePr>
            <p:cNvPr id="8" name="Content Placeholder 4">
              <a:extLst>
                <a:ext uri="{FF2B5EF4-FFF2-40B4-BE49-F238E27FC236}">
                  <a16:creationId xmlns:a16="http://schemas.microsoft.com/office/drawing/2014/main" id="{2BA99168-0139-8B47-AF44-0B6CC7D8177A}"/>
                </a:ext>
              </a:extLst>
            </p:cNvPr>
            <p:cNvGraphicFramePr>
              <a:graphicFrameLocks/>
            </p:cNvGraphicFramePr>
            <p:nvPr>
              <p:extLst/>
            </p:nvPr>
          </p:nvGraphicFramePr>
          <p:xfrm>
            <a:off x="4307081" y="2384296"/>
            <a:ext cx="6768752" cy="955707"/>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a:extLst>
                <a:ext uri="{FF2B5EF4-FFF2-40B4-BE49-F238E27FC236}">
                  <a16:creationId xmlns:a16="http://schemas.microsoft.com/office/drawing/2014/main" id="{29AE28C7-47FC-364E-AFFD-F54B1A5575F5}"/>
                </a:ext>
              </a:extLst>
            </p:cNvPr>
            <p:cNvSpPr/>
            <p:nvPr/>
          </p:nvSpPr>
          <p:spPr>
            <a:xfrm>
              <a:off x="4222885" y="2664944"/>
              <a:ext cx="1193624"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After dark</a:t>
              </a:r>
            </a:p>
          </p:txBody>
        </p:sp>
        <p:sp>
          <p:nvSpPr>
            <p:cNvPr id="29" name="Rectangle 28">
              <a:extLst>
                <a:ext uri="{FF2B5EF4-FFF2-40B4-BE49-F238E27FC236}">
                  <a16:creationId xmlns:a16="http://schemas.microsoft.com/office/drawing/2014/main" id="{8FE71C89-F159-F94A-B49A-109855B03CCF}"/>
                </a:ext>
              </a:extLst>
            </p:cNvPr>
            <p:cNvSpPr/>
            <p:nvPr/>
          </p:nvSpPr>
          <p:spPr>
            <a:xfrm>
              <a:off x="10376771" y="2477944"/>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+27</a:t>
              </a:r>
            </a:p>
          </p:txBody>
        </p:sp>
        <p:sp>
          <p:nvSpPr>
            <p:cNvPr id="30" name="Rectangle 29">
              <a:extLst>
                <a:ext uri="{FF2B5EF4-FFF2-40B4-BE49-F238E27FC236}">
                  <a16:creationId xmlns:a16="http://schemas.microsoft.com/office/drawing/2014/main" id="{B5D3D88F-5F78-3345-BE8B-54B311FEFCEF}"/>
                </a:ext>
              </a:extLst>
            </p:cNvPr>
            <p:cNvSpPr/>
            <p:nvPr/>
          </p:nvSpPr>
          <p:spPr>
            <a:xfrm>
              <a:off x="10376771" y="2935310"/>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+17</a:t>
              </a:r>
            </a:p>
          </p:txBody>
        </p:sp>
      </p:grpSp>
      <p:graphicFrame>
        <p:nvGraphicFramePr>
          <p:cNvPr id="35" name="Chart 34">
            <a:extLst>
              <a:ext uri="{FF2B5EF4-FFF2-40B4-BE49-F238E27FC236}">
                <a16:creationId xmlns:a16="http://schemas.microsoft.com/office/drawing/2014/main" id="{644E4B77-8CB9-A349-BD3F-DB19F38CC55F}"/>
              </a:ext>
            </a:extLst>
          </p:cNvPr>
          <p:cNvGraphicFramePr/>
          <p:nvPr>
            <p:extLst/>
          </p:nvPr>
        </p:nvGraphicFramePr>
        <p:xfrm>
          <a:off x="3680882" y="4436085"/>
          <a:ext cx="3764947" cy="2187939"/>
        </p:xfrm>
        <a:graphic>
          <a:graphicData uri="http://schemas.openxmlformats.org/drawingml/2006/chart">
            <c:chart xmlns:c="http://schemas.openxmlformats.org/drawingml/2006/chart" xmlns:r="http://schemas.openxmlformats.org/officeDocument/2006/relationships" r:id="rId5"/>
          </a:graphicData>
        </a:graphic>
      </p:graphicFrame>
      <p:sp>
        <p:nvSpPr>
          <p:cNvPr id="36" name="Rectangle 35">
            <a:extLst>
              <a:ext uri="{FF2B5EF4-FFF2-40B4-BE49-F238E27FC236}">
                <a16:creationId xmlns:a16="http://schemas.microsoft.com/office/drawing/2014/main" id="{7E61352F-6E23-1948-B9E6-33074D3AE4CD}"/>
              </a:ext>
            </a:extLst>
          </p:cNvPr>
          <p:cNvSpPr/>
          <p:nvPr/>
        </p:nvSpPr>
        <p:spPr>
          <a:xfrm>
            <a:off x="4792808" y="4051248"/>
            <a:ext cx="1470275" cy="338554"/>
          </a:xfrm>
          <a:prstGeom prst="rect">
            <a:avLst/>
          </a:prstGeom>
        </p:spPr>
        <p:txBody>
          <a:bodyPr wrap="none">
            <a:spAutoFit/>
          </a:bodyPr>
          <a:lstStyle/>
          <a:p>
            <a:pPr algn="r"/>
            <a:r>
              <a:rPr lang="en-GB" sz="1600" b="1" dirty="0">
                <a:latin typeface="KingsBureauGrot ThreeSeven" panose="02000506040000020004" pitchFamily="2" charset="0"/>
              </a:rPr>
              <a:t>Greater London</a:t>
            </a:r>
            <a:endParaRPr lang="en-GB" sz="1600" dirty="0"/>
          </a:p>
        </p:txBody>
      </p:sp>
      <p:sp>
        <p:nvSpPr>
          <p:cNvPr id="37" name="Rectangle 36">
            <a:extLst>
              <a:ext uri="{FF2B5EF4-FFF2-40B4-BE49-F238E27FC236}">
                <a16:creationId xmlns:a16="http://schemas.microsoft.com/office/drawing/2014/main" id="{22220CB8-DAEE-AA44-98F4-E34128B98CD7}"/>
              </a:ext>
            </a:extLst>
          </p:cNvPr>
          <p:cNvSpPr/>
          <p:nvPr/>
        </p:nvSpPr>
        <p:spPr>
          <a:xfrm>
            <a:off x="9543785" y="4051248"/>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graphicFrame>
        <p:nvGraphicFramePr>
          <p:cNvPr id="40" name="Chart 39">
            <a:extLst>
              <a:ext uri="{FF2B5EF4-FFF2-40B4-BE49-F238E27FC236}">
                <a16:creationId xmlns:a16="http://schemas.microsoft.com/office/drawing/2014/main" id="{2CB25E4E-BBE4-D54F-8FF3-34C0F1E124AB}"/>
              </a:ext>
            </a:extLst>
          </p:cNvPr>
          <p:cNvGraphicFramePr/>
          <p:nvPr>
            <p:extLst/>
          </p:nvPr>
        </p:nvGraphicFramePr>
        <p:xfrm>
          <a:off x="8291384" y="4436085"/>
          <a:ext cx="3764947" cy="2187939"/>
        </p:xfrm>
        <a:graphic>
          <a:graphicData uri="http://schemas.openxmlformats.org/drawingml/2006/chart">
            <c:chart xmlns:c="http://schemas.openxmlformats.org/drawingml/2006/chart" xmlns:r="http://schemas.openxmlformats.org/officeDocument/2006/relationships" r:id="rId6"/>
          </a:graphicData>
        </a:graphic>
      </p:graphicFrame>
      <p:grpSp>
        <p:nvGrpSpPr>
          <p:cNvPr id="42" name="Group 41">
            <a:extLst>
              <a:ext uri="{FF2B5EF4-FFF2-40B4-BE49-F238E27FC236}">
                <a16:creationId xmlns:a16="http://schemas.microsoft.com/office/drawing/2014/main" id="{A2386CBD-993E-D948-8D6A-01D6B7EA7C26}"/>
              </a:ext>
            </a:extLst>
          </p:cNvPr>
          <p:cNvGrpSpPr/>
          <p:nvPr/>
        </p:nvGrpSpPr>
        <p:grpSpPr>
          <a:xfrm>
            <a:off x="3551217" y="3576725"/>
            <a:ext cx="8401076" cy="347259"/>
            <a:chOff x="7181261" y="682789"/>
            <a:chExt cx="4554674" cy="62751"/>
          </a:xfrm>
        </p:grpSpPr>
        <p:cxnSp>
          <p:nvCxnSpPr>
            <p:cNvPr id="43" name="Straight Connector 42">
              <a:extLst>
                <a:ext uri="{FF2B5EF4-FFF2-40B4-BE49-F238E27FC236}">
                  <a16:creationId xmlns:a16="http://schemas.microsoft.com/office/drawing/2014/main" id="{447C46D3-D9C2-5045-BBAF-F26343DD1863}"/>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C513E02-7A51-E748-BE00-0E07982485E5}"/>
                </a:ext>
              </a:extLst>
            </p:cNvPr>
            <p:cNvSpPr txBox="1">
              <a:spLocks noChangeAspect="1"/>
            </p:cNvSpPr>
            <p:nvPr/>
          </p:nvSpPr>
          <p:spPr>
            <a:xfrm>
              <a:off x="7181261" y="682789"/>
              <a:ext cx="4501033" cy="61178"/>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 % who feel unsafe</a:t>
              </a:r>
            </a:p>
          </p:txBody>
        </p:sp>
      </p:grpSp>
      <p:sp>
        <p:nvSpPr>
          <p:cNvPr id="47" name="Rectangle 46">
            <a:extLst>
              <a:ext uri="{FF2B5EF4-FFF2-40B4-BE49-F238E27FC236}">
                <a16:creationId xmlns:a16="http://schemas.microsoft.com/office/drawing/2014/main" id="{1472A2C4-0A2D-8E45-A335-D83CBF5BEE51}"/>
              </a:ext>
            </a:extLst>
          </p:cNvPr>
          <p:cNvSpPr/>
          <p:nvPr/>
        </p:nvSpPr>
        <p:spPr>
          <a:xfrm>
            <a:off x="5218616" y="2596309"/>
            <a:ext cx="1470275" cy="338554"/>
          </a:xfrm>
          <a:prstGeom prst="rect">
            <a:avLst/>
          </a:prstGeom>
        </p:spPr>
        <p:txBody>
          <a:bodyPr wrap="none">
            <a:spAutoFit/>
          </a:bodyPr>
          <a:lstStyle/>
          <a:p>
            <a:pPr algn="r"/>
            <a:r>
              <a:rPr lang="en-GB" sz="1600" b="1" dirty="0">
                <a:latin typeface="KingsBureauGrot ThreeSeven" panose="02000506040000020004" pitchFamily="2" charset="0"/>
              </a:rPr>
              <a:t>Greater London</a:t>
            </a:r>
            <a:endParaRPr lang="en-GB" sz="1600" dirty="0"/>
          </a:p>
        </p:txBody>
      </p:sp>
      <p:sp>
        <p:nvSpPr>
          <p:cNvPr id="48" name="Rectangle 47">
            <a:extLst>
              <a:ext uri="{FF2B5EF4-FFF2-40B4-BE49-F238E27FC236}">
                <a16:creationId xmlns:a16="http://schemas.microsoft.com/office/drawing/2014/main" id="{3FFD1A9A-BBDC-1B45-BFFC-31208992CB02}"/>
              </a:ext>
            </a:extLst>
          </p:cNvPr>
          <p:cNvSpPr/>
          <p:nvPr/>
        </p:nvSpPr>
        <p:spPr>
          <a:xfrm>
            <a:off x="5357949" y="3041889"/>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sp>
        <p:nvSpPr>
          <p:cNvPr id="49" name="Rectangle 48">
            <a:extLst>
              <a:ext uri="{FF2B5EF4-FFF2-40B4-BE49-F238E27FC236}">
                <a16:creationId xmlns:a16="http://schemas.microsoft.com/office/drawing/2014/main" id="{01DF6C14-911C-DF4B-BB0E-9733A127036B}"/>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2920291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a:xfrm>
            <a:off x="220255" y="613741"/>
            <a:ext cx="3208745" cy="5478946"/>
          </a:xfrm>
        </p:spPr>
        <p:txBody>
          <a:bodyPr/>
          <a:lstStyle/>
          <a:p>
            <a:pPr lvl="0"/>
            <a:r>
              <a:rPr lang="en-GB" sz="1500" dirty="0"/>
              <a:t>In both capitals, women report having experienced inappropriate staring or inappropriate jokes or sexual comments many more times than men do.</a:t>
            </a:r>
          </a:p>
          <a:p>
            <a:pPr lvl="0"/>
            <a:r>
              <a:rPr lang="en-GB" sz="1500" dirty="0"/>
              <a:t>For example, the average London woman says they have experienced inappropriate jokes or sexual comments 13.3 times while living in the city. London men, by contrast, say they have experienced such jokes or comments an average of 2.2 times. There is a similar, albeit smaller, gender divide in Greater Paris. </a:t>
            </a:r>
          </a:p>
          <a:p>
            <a:pPr lvl="0"/>
            <a:r>
              <a:rPr lang="en-GB" sz="1500" dirty="0"/>
              <a:t>And while there is little difference between men and women in the French capital when it comes to experiences of unwanted touching, there is a bigger split in London, where women say they have experienced this an average of 3.5 times, compared to men’s 0.5 times.</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700337"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B8CB80E-86D9-0443-95BC-28F7F83314AB}"/>
              </a:ext>
            </a:extLst>
          </p:cNvPr>
          <p:cNvGrpSpPr/>
          <p:nvPr/>
        </p:nvGrpSpPr>
        <p:grpSpPr>
          <a:xfrm>
            <a:off x="3599337" y="525809"/>
            <a:ext cx="8352951" cy="859874"/>
            <a:chOff x="3599337" y="525809"/>
            <a:chExt cx="8352951" cy="859874"/>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3680882" y="13856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3599337" y="525809"/>
              <a:ext cx="8302133" cy="830999"/>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At times you may have experienced people acting towards you in a way that you felt was unwanted and offensive. How many times, if at all, have you experienced any of the following while living in London/Paris?</a:t>
              </a:r>
              <a:endParaRPr lang="en-GB" sz="1600" dirty="0">
                <a:solidFill>
                  <a:schemeClr val="accent3"/>
                </a:solidFill>
                <a:latin typeface="Arial" panose="020B0604020202020204" pitchFamily="34" charset="0"/>
                <a:cs typeface="Arial" panose="020B0604020202020204" pitchFamily="34" charset="0"/>
              </a:endParaRPr>
            </a:p>
          </p:txBody>
        </p:sp>
      </p:grpSp>
      <p:graphicFrame>
        <p:nvGraphicFramePr>
          <p:cNvPr id="9" name="Chart 8">
            <a:extLst>
              <a:ext uri="{FF2B5EF4-FFF2-40B4-BE49-F238E27FC236}">
                <a16:creationId xmlns:a16="http://schemas.microsoft.com/office/drawing/2014/main" id="{58D60033-607E-B640-ADF4-6D5C8A9DE281}"/>
              </a:ext>
            </a:extLst>
          </p:cNvPr>
          <p:cNvGraphicFramePr/>
          <p:nvPr>
            <p:extLst/>
          </p:nvPr>
        </p:nvGraphicFramePr>
        <p:xfrm>
          <a:off x="3822621" y="1989613"/>
          <a:ext cx="4346699" cy="4736429"/>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3C9CA8C2-1889-A047-B897-D69B5452FD66}"/>
              </a:ext>
            </a:extLst>
          </p:cNvPr>
          <p:cNvSpPr/>
          <p:nvPr/>
        </p:nvSpPr>
        <p:spPr>
          <a:xfrm>
            <a:off x="4934547" y="1626042"/>
            <a:ext cx="1470275" cy="338554"/>
          </a:xfrm>
          <a:prstGeom prst="rect">
            <a:avLst/>
          </a:prstGeom>
        </p:spPr>
        <p:txBody>
          <a:bodyPr wrap="none">
            <a:spAutoFit/>
          </a:bodyPr>
          <a:lstStyle/>
          <a:p>
            <a:pPr algn="r"/>
            <a:r>
              <a:rPr lang="en-GB" sz="1600" b="1" dirty="0">
                <a:latin typeface="KingsBureauGrot ThreeSeven" panose="02000506040000020004" pitchFamily="2" charset="0"/>
              </a:rPr>
              <a:t>Greater London</a:t>
            </a:r>
            <a:endParaRPr lang="en-GB" sz="1600" dirty="0"/>
          </a:p>
        </p:txBody>
      </p:sp>
      <p:graphicFrame>
        <p:nvGraphicFramePr>
          <p:cNvPr id="19" name="Chart 18">
            <a:extLst>
              <a:ext uri="{FF2B5EF4-FFF2-40B4-BE49-F238E27FC236}">
                <a16:creationId xmlns:a16="http://schemas.microsoft.com/office/drawing/2014/main" id="{40ED69C2-AA6B-D44E-B219-ABB8C0CFD45E}"/>
              </a:ext>
            </a:extLst>
          </p:cNvPr>
          <p:cNvGraphicFramePr/>
          <p:nvPr>
            <p:extLst/>
          </p:nvPr>
        </p:nvGraphicFramePr>
        <p:xfrm>
          <a:off x="8144378" y="1989613"/>
          <a:ext cx="4346699" cy="4736429"/>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angle 19">
            <a:extLst>
              <a:ext uri="{FF2B5EF4-FFF2-40B4-BE49-F238E27FC236}">
                <a16:creationId xmlns:a16="http://schemas.microsoft.com/office/drawing/2014/main" id="{A6BF5076-F48C-6945-835A-3584E4325288}"/>
              </a:ext>
            </a:extLst>
          </p:cNvPr>
          <p:cNvSpPr/>
          <p:nvPr/>
        </p:nvSpPr>
        <p:spPr>
          <a:xfrm>
            <a:off x="9652256" y="1626042"/>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sp>
        <p:nvSpPr>
          <p:cNvPr id="21" name="Rectangle 20">
            <a:extLst>
              <a:ext uri="{FF2B5EF4-FFF2-40B4-BE49-F238E27FC236}">
                <a16:creationId xmlns:a16="http://schemas.microsoft.com/office/drawing/2014/main" id="{4A65B1A1-8B73-AD4F-A93D-700073E1A02A}"/>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
        <p:nvSpPr>
          <p:cNvPr id="2" name="Rectangle 1">
            <a:extLst>
              <a:ext uri="{FF2B5EF4-FFF2-40B4-BE49-F238E27FC236}">
                <a16:creationId xmlns:a16="http://schemas.microsoft.com/office/drawing/2014/main" id="{0FD70685-DB7C-1E48-B6CF-3BDDEBE99DEC}"/>
              </a:ext>
            </a:extLst>
          </p:cNvPr>
          <p:cNvSpPr/>
          <p:nvPr/>
        </p:nvSpPr>
        <p:spPr>
          <a:xfrm>
            <a:off x="7279879" y="1637571"/>
            <a:ext cx="2033546" cy="646331"/>
          </a:xfrm>
          <a:prstGeom prst="rect">
            <a:avLst/>
          </a:prstGeom>
        </p:spPr>
        <p:txBody>
          <a:bodyPr wrap="square">
            <a:spAutoFit/>
          </a:bodyPr>
          <a:lstStyle/>
          <a:p>
            <a:pPr algn="ctr"/>
            <a:r>
              <a:rPr lang="en-GB" sz="1200" dirty="0" err="1">
                <a:solidFill>
                  <a:schemeClr val="accent1"/>
                </a:solidFill>
                <a:latin typeface="KingsBureauGrot FiveOne" panose="02000506040000020004" pitchFamily="2" charset="0"/>
                <a:cs typeface="Arial" panose="020B0604020202020204" pitchFamily="34" charset="0"/>
              </a:rPr>
              <a:t>Avg</a:t>
            </a:r>
            <a:r>
              <a:rPr lang="en-GB" sz="1200" dirty="0">
                <a:solidFill>
                  <a:schemeClr val="accent1"/>
                </a:solidFill>
                <a:latin typeface="KingsBureauGrot FiveOne" panose="02000506040000020004" pitchFamily="2" charset="0"/>
                <a:cs typeface="Arial" panose="020B0604020202020204" pitchFamily="34" charset="0"/>
              </a:rPr>
              <a:t> no. of times women and men have experienced ____ while living in their city</a:t>
            </a:r>
            <a:endParaRPr lang="en-GB" sz="1200" dirty="0">
              <a:latin typeface="KingsBureauGrot FiveOne" panose="02000506040000020004" pitchFamily="2" charset="0"/>
            </a:endParaRPr>
          </a:p>
        </p:txBody>
      </p:sp>
    </p:spTree>
    <p:extLst>
      <p:ext uri="{BB962C8B-B14F-4D97-AF65-F5344CB8AC3E}">
        <p14:creationId xmlns:p14="http://schemas.microsoft.com/office/powerpoint/2010/main" val="830027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r>
              <a:rPr lang="en-GB" sz="1400" dirty="0"/>
              <a:t>The Covid-19 crisis is seen as the most important issue facing both cities, with Londoners (59%) considerably more concerned than Parisians (43%) about the pandemic.</a:t>
            </a:r>
          </a:p>
          <a:p>
            <a:r>
              <a:rPr lang="en-GB" sz="1400" dirty="0"/>
              <a:t>Londoners are also much more likely to see the cost of living in their city as an important issue (49% vs 27%) – although concern about this has fallen since 2019.</a:t>
            </a:r>
          </a:p>
          <a:p>
            <a:r>
              <a:rPr lang="en-GB" sz="1400" dirty="0"/>
              <a:t>Cleanliness of public spaces is the third biggest issue for Parisians, with 31% saying it’s a concern. By contrast, this doesn’t even feature in Londoners’ top 10.</a:t>
            </a:r>
          </a:p>
          <a:p>
            <a:r>
              <a:rPr lang="en-GB" sz="1400" dirty="0"/>
              <a:t>Concern about the economy and employment has risen in Greater London over the past couple of years (36% vs 27%), and while 49% of the UK capital’s residents said the impact of Brexit on the city was a pressing issue for them in 2019, 32% now feel this way – a significant decline.</a:t>
            </a:r>
          </a:p>
        </p:txBody>
      </p:sp>
      <p:sp>
        <p:nvSpPr>
          <p:cNvPr id="12" name="TextBox 11">
            <a:extLst>
              <a:ext uri="{FF2B5EF4-FFF2-40B4-BE49-F238E27FC236}">
                <a16:creationId xmlns:a16="http://schemas.microsoft.com/office/drawing/2014/main" id="{A7E39A3A-D3C7-A947-91DC-DB8A29EBBFF3}"/>
              </a:ext>
            </a:extLst>
          </p:cNvPr>
          <p:cNvSpPr txBox="1"/>
          <p:nvPr/>
        </p:nvSpPr>
        <p:spPr>
          <a:xfrm>
            <a:off x="3637277" y="1065019"/>
            <a:ext cx="4032000" cy="353943"/>
          </a:xfrm>
          <a:prstGeom prst="rect">
            <a:avLst/>
          </a:prstGeom>
          <a:noFill/>
        </p:spPr>
        <p:txBody>
          <a:bodyPr wrap="square" rtlCol="0" anchor="b">
            <a:spAutoFit/>
          </a:bodyPr>
          <a:lstStyle/>
          <a:p>
            <a:pPr algn="ctr">
              <a:lnSpc>
                <a:spcPct val="100000"/>
              </a:lnSpc>
            </a:pPr>
            <a:r>
              <a:rPr lang="en-GB" sz="1700" b="1" dirty="0">
                <a:solidFill>
                  <a:schemeClr val="accent1"/>
                </a:solidFill>
                <a:latin typeface="KingsBureauGrot ThreeSeven" panose="02000506040000020004" pitchFamily="2" charset="0"/>
                <a:cs typeface="Arial" panose="020B0604020202020204" pitchFamily="34" charset="0"/>
              </a:rPr>
              <a:t>Greater London</a:t>
            </a:r>
          </a:p>
        </p:txBody>
      </p:sp>
      <p:sp>
        <p:nvSpPr>
          <p:cNvPr id="14" name="TextBox 13">
            <a:extLst>
              <a:ext uri="{FF2B5EF4-FFF2-40B4-BE49-F238E27FC236}">
                <a16:creationId xmlns:a16="http://schemas.microsoft.com/office/drawing/2014/main" id="{C3ED797B-6703-7542-B5AF-118DF0952F02}"/>
              </a:ext>
            </a:extLst>
          </p:cNvPr>
          <p:cNvSpPr txBox="1"/>
          <p:nvPr/>
        </p:nvSpPr>
        <p:spPr>
          <a:xfrm>
            <a:off x="8160000" y="1069814"/>
            <a:ext cx="4032000" cy="353943"/>
          </a:xfrm>
          <a:prstGeom prst="rect">
            <a:avLst/>
          </a:prstGeom>
          <a:noFill/>
        </p:spPr>
        <p:txBody>
          <a:bodyPr wrap="square" rtlCol="0" anchor="b">
            <a:spAutoFit/>
          </a:bodyPr>
          <a:lstStyle/>
          <a:p>
            <a:pPr algn="ctr">
              <a:lnSpc>
                <a:spcPct val="100000"/>
              </a:lnSpc>
            </a:pPr>
            <a:r>
              <a:rPr lang="en-GB" sz="1700" b="1">
                <a:solidFill>
                  <a:schemeClr val="accent1"/>
                </a:solidFill>
                <a:latin typeface="KingsBureauGrot ThreeSeven" panose="02000506040000020004" pitchFamily="2" charset="0"/>
                <a:cs typeface="Arial" panose="020B0604020202020204" pitchFamily="34" charset="0"/>
              </a:rPr>
              <a:t>Greater Paris</a:t>
            </a:r>
            <a:endParaRPr lang="en-GB" sz="1700" b="1" dirty="0">
              <a:solidFill>
                <a:schemeClr val="accent1"/>
              </a:solidFill>
              <a:latin typeface="KingsBureauGrot ThreeSeven" panose="02000506040000020004" pitchFamily="2" charset="0"/>
              <a:cs typeface="Arial" panose="020B0604020202020204" pitchFamily="34" charset="0"/>
            </a:endParaRPr>
          </a:p>
        </p:txBody>
      </p:sp>
      <p:graphicFrame>
        <p:nvGraphicFramePr>
          <p:cNvPr id="19" name="Chart 18">
            <a:extLst>
              <a:ext uri="{FF2B5EF4-FFF2-40B4-BE49-F238E27FC236}">
                <a16:creationId xmlns:a16="http://schemas.microsoft.com/office/drawing/2014/main" id="{B630248E-3F24-6944-A06E-ED4453EEAA25}"/>
              </a:ext>
            </a:extLst>
          </p:cNvPr>
          <p:cNvGraphicFramePr>
            <a:graphicFrameLocks/>
          </p:cNvGraphicFramePr>
          <p:nvPr/>
        </p:nvGraphicFramePr>
        <p:xfrm>
          <a:off x="3612090" y="1367958"/>
          <a:ext cx="4032000" cy="51156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2C21FCB4-BE5B-D942-8E4B-1DCFE2BFDECD}"/>
              </a:ext>
            </a:extLst>
          </p:cNvPr>
          <p:cNvGraphicFramePr>
            <a:graphicFrameLocks/>
          </p:cNvGraphicFramePr>
          <p:nvPr/>
        </p:nvGraphicFramePr>
        <p:xfrm>
          <a:off x="8074048" y="1367958"/>
          <a:ext cx="4032000" cy="5115639"/>
        </p:xfrm>
        <a:graphic>
          <a:graphicData uri="http://schemas.openxmlformats.org/drawingml/2006/chart">
            <c:chart xmlns:c="http://schemas.openxmlformats.org/drawingml/2006/chart" xmlns:r="http://schemas.openxmlformats.org/officeDocument/2006/relationships" r:id="rId4"/>
          </a:graphicData>
        </a:graphic>
      </p:graphicFrame>
      <p:grpSp>
        <p:nvGrpSpPr>
          <p:cNvPr id="22" name="Group 21">
            <a:extLst>
              <a:ext uri="{FF2B5EF4-FFF2-40B4-BE49-F238E27FC236}">
                <a16:creationId xmlns:a16="http://schemas.microsoft.com/office/drawing/2014/main" id="{AB4D9387-7BB8-3B44-B338-563BD3DB0674}"/>
              </a:ext>
            </a:extLst>
          </p:cNvPr>
          <p:cNvGrpSpPr/>
          <p:nvPr/>
        </p:nvGrpSpPr>
        <p:grpSpPr>
          <a:xfrm>
            <a:off x="3610224" y="569440"/>
            <a:ext cx="8361521" cy="394352"/>
            <a:chOff x="7213253" y="656056"/>
            <a:chExt cx="4533230" cy="71261"/>
          </a:xfrm>
        </p:grpSpPr>
        <p:cxnSp>
          <p:nvCxnSpPr>
            <p:cNvPr id="23" name="Straight Connector 22">
              <a:extLst>
                <a:ext uri="{FF2B5EF4-FFF2-40B4-BE49-F238E27FC236}">
                  <a16:creationId xmlns:a16="http://schemas.microsoft.com/office/drawing/2014/main" id="{8C9564ED-2A0C-2548-9B9F-4A430FF9C9F5}"/>
                </a:ext>
              </a:extLst>
            </p:cNvPr>
            <p:cNvCxnSpPr>
              <a:cxnSpLocks/>
            </p:cNvCxnSpPr>
            <p:nvPr/>
          </p:nvCxnSpPr>
          <p:spPr>
            <a:xfrm>
              <a:off x="7262109" y="727317"/>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39D611-7B36-7C41-9C74-EC0A69AF51F8}"/>
                </a:ext>
              </a:extLst>
            </p:cNvPr>
            <p:cNvSpPr txBox="1">
              <a:spLocks noChangeAspect="1"/>
            </p:cNvSpPr>
            <p:nvPr/>
          </p:nvSpPr>
          <p:spPr>
            <a:xfrm>
              <a:off x="7213253" y="656056"/>
              <a:ext cx="4501033" cy="61178"/>
            </a:xfrm>
            <a:prstGeom prst="rect">
              <a:avLst/>
            </a:prstGeom>
            <a:noFill/>
          </p:spPr>
          <p:txBody>
            <a:bodyPr wrap="square" rtlCol="0" anchor="t" anchorCtr="0">
              <a:spAutoFit/>
            </a:bodyPr>
            <a:lstStyle/>
            <a:p>
              <a:pPr>
                <a:lnSpc>
                  <a:spcPct val="100000"/>
                </a:lnSpc>
              </a:pPr>
              <a:r>
                <a:rPr lang="en-GB" sz="1600" dirty="0">
                  <a:latin typeface="Arial" panose="020B0604020202020204" pitchFamily="34" charset="0"/>
                  <a:cs typeface="Arial" panose="020B0604020202020204" pitchFamily="34" charset="0"/>
                </a:rPr>
                <a:t>What would you say are the most/other important issues facing London/Paris today?</a:t>
              </a:r>
              <a:endParaRPr lang="en-GB" sz="1600" dirty="0">
                <a:solidFill>
                  <a:schemeClr val="accent3"/>
                </a:solidFill>
                <a:latin typeface="Arial" panose="020B0604020202020204" pitchFamily="34" charset="0"/>
                <a:cs typeface="Arial" panose="020B0604020202020204" pitchFamily="34" charset="0"/>
              </a:endParaRPr>
            </a:p>
          </p:txBody>
        </p:sp>
      </p:grpSp>
      <p:sp>
        <p:nvSpPr>
          <p:cNvPr id="11" name="Rectangle 10">
            <a:extLst>
              <a:ext uri="{FF2B5EF4-FFF2-40B4-BE49-F238E27FC236}">
                <a16:creationId xmlns:a16="http://schemas.microsoft.com/office/drawing/2014/main" id="{7D6AD58F-463A-DC4D-B694-5988DB2D3C44}"/>
              </a:ext>
            </a:extLst>
          </p:cNvPr>
          <p:cNvSpPr/>
          <p:nvPr/>
        </p:nvSpPr>
        <p:spPr>
          <a:xfrm>
            <a:off x="3523629" y="6478035"/>
            <a:ext cx="8582419" cy="507831"/>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2021 base: 1,002 adults aged 18+ in Paris and 1,000 in London, interviewed online (23 April–5 May 2021 in London; 26 April–17 May in Paris)</a:t>
            </a:r>
          </a:p>
          <a:p>
            <a:r>
              <a:rPr lang="en-GB" sz="900" dirty="0">
                <a:solidFill>
                  <a:schemeClr val="bg2">
                    <a:lumMod val="75000"/>
                  </a:schemeClr>
                </a:solidFill>
                <a:latin typeface="Arial" panose="020B0604020202020204" pitchFamily="34" charset="0"/>
                <a:cs typeface="Arial" panose="020B0604020202020204" pitchFamily="34" charset="0"/>
              </a:rPr>
              <a:t>2019 base: 1,010 adults aged 18+ in Paris and 1,000 in London, interviewed online (29 November–4 December 2019)</a:t>
            </a:r>
          </a:p>
          <a:p>
            <a:endParaRPr lang="en-GB" sz="900" dirty="0">
              <a:solidFill>
                <a:schemeClr val="bg2">
                  <a:lumMod val="7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E6F8B3-CB67-B144-8E13-A82B5C7F96C7}"/>
              </a:ext>
            </a:extLst>
          </p:cNvPr>
          <p:cNvSpPr/>
          <p:nvPr/>
        </p:nvSpPr>
        <p:spPr>
          <a:xfrm>
            <a:off x="6971323" y="1141963"/>
            <a:ext cx="2033546" cy="276999"/>
          </a:xfrm>
          <a:prstGeom prst="rect">
            <a:avLst/>
          </a:prstGeom>
        </p:spPr>
        <p:txBody>
          <a:bodyPr wrap="square">
            <a:spAutoFit/>
          </a:bodyPr>
          <a:lstStyle/>
          <a:p>
            <a:pPr algn="ctr"/>
            <a:r>
              <a:rPr lang="en-GB" sz="1200" dirty="0">
                <a:solidFill>
                  <a:schemeClr val="accent1"/>
                </a:solidFill>
                <a:latin typeface="KingsBureauGrot FiveOne" panose="02000506040000020004" pitchFamily="2" charset="0"/>
                <a:cs typeface="Arial" panose="020B0604020202020204" pitchFamily="34" charset="0"/>
              </a:rPr>
              <a:t>Top 10 issues shown</a:t>
            </a:r>
            <a:endParaRPr lang="en-GB" sz="1200" dirty="0">
              <a:latin typeface="KingsBureauGrot FiveOne" panose="02000506040000020004" pitchFamily="2" charset="0"/>
            </a:endParaRPr>
          </a:p>
        </p:txBody>
      </p:sp>
    </p:spTree>
    <p:extLst>
      <p:ext uri="{BB962C8B-B14F-4D97-AF65-F5344CB8AC3E}">
        <p14:creationId xmlns:p14="http://schemas.microsoft.com/office/powerpoint/2010/main" val="126302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The idea of a “15-minute city” is supported by the overwhelming majority of residents of both Greater London and Greater Paris: nine in 10 people in each of the two cities think it’s important to have sufficient local  facilities that are reachable in this time.</a:t>
            </a:r>
          </a:p>
        </p:txBody>
      </p:sp>
      <p:grpSp>
        <p:nvGrpSpPr>
          <p:cNvPr id="3" name="Group 2">
            <a:extLst>
              <a:ext uri="{FF2B5EF4-FFF2-40B4-BE49-F238E27FC236}">
                <a16:creationId xmlns:a16="http://schemas.microsoft.com/office/drawing/2014/main" id="{54323796-5044-3348-B64B-8FDB6444FADA}"/>
              </a:ext>
            </a:extLst>
          </p:cNvPr>
          <p:cNvGrpSpPr/>
          <p:nvPr/>
        </p:nvGrpSpPr>
        <p:grpSpPr>
          <a:xfrm>
            <a:off x="5103457" y="1858467"/>
            <a:ext cx="6539599" cy="218225"/>
            <a:chOff x="5103457" y="1858467"/>
            <a:chExt cx="6539599" cy="218225"/>
          </a:xfrm>
        </p:grpSpPr>
        <p:sp>
          <p:nvSpPr>
            <p:cNvPr id="15" name="TextBox 14">
              <a:extLst>
                <a:ext uri="{FF2B5EF4-FFF2-40B4-BE49-F238E27FC236}">
                  <a16:creationId xmlns:a16="http://schemas.microsoft.com/office/drawing/2014/main" id="{D6882734-536F-414F-A41D-733E4B4FD5A9}"/>
                </a:ext>
              </a:extLst>
            </p:cNvPr>
            <p:cNvSpPr txBox="1"/>
            <p:nvPr/>
          </p:nvSpPr>
          <p:spPr>
            <a:xfrm>
              <a:off x="5103457" y="1858467"/>
              <a:ext cx="1168345"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Very important</a:t>
              </a:r>
            </a:p>
          </p:txBody>
        </p:sp>
        <p:sp>
          <p:nvSpPr>
            <p:cNvPr id="16" name="TextBox 15">
              <a:extLst>
                <a:ext uri="{FF2B5EF4-FFF2-40B4-BE49-F238E27FC236}">
                  <a16:creationId xmlns:a16="http://schemas.microsoft.com/office/drawing/2014/main" id="{60165DDE-A940-8B4D-AED7-B3A59F7BA96B}"/>
                </a:ext>
              </a:extLst>
            </p:cNvPr>
            <p:cNvSpPr txBox="1"/>
            <p:nvPr/>
          </p:nvSpPr>
          <p:spPr>
            <a:xfrm>
              <a:off x="10170266" y="1858467"/>
              <a:ext cx="1472790" cy="218225"/>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Not at all important</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17" name="TextBox 16">
              <a:extLst>
                <a:ext uri="{FF2B5EF4-FFF2-40B4-BE49-F238E27FC236}">
                  <a16:creationId xmlns:a16="http://schemas.microsoft.com/office/drawing/2014/main" id="{EB95C60B-9AD7-274C-94F8-E0FD98E4B9BF}"/>
                </a:ext>
              </a:extLst>
            </p:cNvPr>
            <p:cNvSpPr txBox="1"/>
            <p:nvPr/>
          </p:nvSpPr>
          <p:spPr>
            <a:xfrm>
              <a:off x="6683469" y="1858471"/>
              <a:ext cx="119067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Fairly important</a:t>
              </a:r>
            </a:p>
          </p:txBody>
        </p:sp>
        <p:sp>
          <p:nvSpPr>
            <p:cNvPr id="18" name="TextBox 17">
              <a:extLst>
                <a:ext uri="{FF2B5EF4-FFF2-40B4-BE49-F238E27FC236}">
                  <a16:creationId xmlns:a16="http://schemas.microsoft.com/office/drawing/2014/main" id="{9C804805-6C76-DE46-9AAD-9DDAF0983D8A}"/>
                </a:ext>
              </a:extLst>
            </p:cNvPr>
            <p:cNvSpPr txBox="1"/>
            <p:nvPr/>
          </p:nvSpPr>
          <p:spPr>
            <a:xfrm>
              <a:off x="8285810" y="1858468"/>
              <a:ext cx="1472790"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Not very important</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grpSp>
      <p:grpSp>
        <p:nvGrpSpPr>
          <p:cNvPr id="23" name="Group 22">
            <a:extLst>
              <a:ext uri="{FF2B5EF4-FFF2-40B4-BE49-F238E27FC236}">
                <a16:creationId xmlns:a16="http://schemas.microsoft.com/office/drawing/2014/main" id="{A41ED8CE-9E1A-AA4B-AE34-333D593C6EBD}"/>
              </a:ext>
            </a:extLst>
          </p:cNvPr>
          <p:cNvGrpSpPr/>
          <p:nvPr/>
        </p:nvGrpSpPr>
        <p:grpSpPr>
          <a:xfrm>
            <a:off x="3620358" y="529655"/>
            <a:ext cx="8351387" cy="859969"/>
            <a:chOff x="7218747" y="638654"/>
            <a:chExt cx="4527736" cy="121618"/>
          </a:xfrm>
        </p:grpSpPr>
        <p:cxnSp>
          <p:nvCxnSpPr>
            <p:cNvPr id="25" name="Straight Connector 24">
              <a:extLst>
                <a:ext uri="{FF2B5EF4-FFF2-40B4-BE49-F238E27FC236}">
                  <a16:creationId xmlns:a16="http://schemas.microsoft.com/office/drawing/2014/main" id="{8E209BE2-AA13-7548-8CD9-BC57C8C24F0F}"/>
                </a:ext>
              </a:extLst>
            </p:cNvPr>
            <p:cNvCxnSpPr>
              <a:cxnSpLocks/>
            </p:cNvCxnSpPr>
            <p:nvPr/>
          </p:nvCxnSpPr>
          <p:spPr>
            <a:xfrm>
              <a:off x="7262109" y="760272"/>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A609B7-52D5-A540-8F06-CCD1A6429CA4}"/>
                </a:ext>
              </a:extLst>
            </p:cNvPr>
            <p:cNvSpPr txBox="1">
              <a:spLocks noChangeAspect="1"/>
            </p:cNvSpPr>
            <p:nvPr/>
          </p:nvSpPr>
          <p:spPr>
            <a:xfrm>
              <a:off x="7218747" y="638654"/>
              <a:ext cx="4501033" cy="117521"/>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How important, if at all, do you think it is that people living in London/Paris have access to all of the local facilities they need within their local area, that is the area within 15-20 minutes’ walking distance from their home?</a:t>
              </a:r>
            </a:p>
          </p:txBody>
        </p:sp>
      </p:grpSp>
      <p:sp>
        <p:nvSpPr>
          <p:cNvPr id="20" name="Rectangle 19">
            <a:extLst>
              <a:ext uri="{FF2B5EF4-FFF2-40B4-BE49-F238E27FC236}">
                <a16:creationId xmlns:a16="http://schemas.microsoft.com/office/drawing/2014/main" id="{5C6C69B6-F05B-A941-A763-07EC1D9FBF8D}"/>
              </a:ext>
            </a:extLst>
          </p:cNvPr>
          <p:cNvSpPr/>
          <p:nvPr/>
        </p:nvSpPr>
        <p:spPr>
          <a:xfrm>
            <a:off x="3880527" y="2669089"/>
            <a:ext cx="930063"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London</a:t>
            </a:r>
            <a:endParaRPr lang="en-GB" dirty="0"/>
          </a:p>
        </p:txBody>
      </p:sp>
      <p:sp>
        <p:nvSpPr>
          <p:cNvPr id="21" name="Rectangle 20">
            <a:extLst>
              <a:ext uri="{FF2B5EF4-FFF2-40B4-BE49-F238E27FC236}">
                <a16:creationId xmlns:a16="http://schemas.microsoft.com/office/drawing/2014/main" id="{AFB96357-C648-8A4C-ACE3-500ABCA6578E}"/>
              </a:ext>
            </a:extLst>
          </p:cNvPr>
          <p:cNvSpPr/>
          <p:nvPr/>
        </p:nvSpPr>
        <p:spPr>
          <a:xfrm>
            <a:off x="3885592" y="4302519"/>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cxnSp>
        <p:nvCxnSpPr>
          <p:cNvPr id="22" name="Straight Connector 21">
            <a:extLst>
              <a:ext uri="{FF2B5EF4-FFF2-40B4-BE49-F238E27FC236}">
                <a16:creationId xmlns:a16="http://schemas.microsoft.com/office/drawing/2014/main" id="{9F4CC2F5-3DFB-8647-B3B0-45DAA535448F}"/>
              </a:ext>
            </a:extLst>
          </p:cNvPr>
          <p:cNvCxnSpPr>
            <a:cxnSpLocks/>
          </p:cNvCxnSpPr>
          <p:nvPr/>
        </p:nvCxnSpPr>
        <p:spPr>
          <a:xfrm>
            <a:off x="3700338" y="382486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4" name="Chart 23">
            <a:extLst>
              <a:ext uri="{FF2B5EF4-FFF2-40B4-BE49-F238E27FC236}">
                <a16:creationId xmlns:a16="http://schemas.microsoft.com/office/drawing/2014/main" id="{0117500C-F7E6-7944-AC07-71C375896525}"/>
              </a:ext>
            </a:extLst>
          </p:cNvPr>
          <p:cNvGraphicFramePr/>
          <p:nvPr/>
        </p:nvGraphicFramePr>
        <p:xfrm>
          <a:off x="5033455" y="1988906"/>
          <a:ext cx="6748642" cy="3634126"/>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18">
            <a:extLst>
              <a:ext uri="{FF2B5EF4-FFF2-40B4-BE49-F238E27FC236}">
                <a16:creationId xmlns:a16="http://schemas.microsoft.com/office/drawing/2014/main" id="{140BB02F-43D4-4F42-89FE-DE9011911A79}"/>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116100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800" dirty="0"/>
              <a:t>44% of Londoners say good public transport links are one of the most important considerations for a good local area – the most commonly chosen feature, and much more widely selected than in Greater Paris, where 29% of residents say the same.</a:t>
            </a:r>
          </a:p>
          <a:p>
            <a:pPr lvl="0"/>
            <a:r>
              <a:rPr lang="en-GB" sz="1800" dirty="0"/>
              <a:t>Parisians, on the other hand, are much more likely to say that environmental quality is key for a good local area (25% vs 15%).</a:t>
            </a:r>
          </a:p>
        </p:txBody>
      </p:sp>
      <p:graphicFrame>
        <p:nvGraphicFramePr>
          <p:cNvPr id="23" name="Chart 22">
            <a:extLst>
              <a:ext uri="{FF2B5EF4-FFF2-40B4-BE49-F238E27FC236}">
                <a16:creationId xmlns:a16="http://schemas.microsoft.com/office/drawing/2014/main" id="{6A459E19-D138-AA4B-B62B-B35B6118DBE6}"/>
              </a:ext>
            </a:extLst>
          </p:cNvPr>
          <p:cNvGraphicFramePr>
            <a:graphicFrameLocks/>
          </p:cNvGraphicFramePr>
          <p:nvPr/>
        </p:nvGraphicFramePr>
        <p:xfrm>
          <a:off x="3810000" y="1295486"/>
          <a:ext cx="8091472" cy="532388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a:extLst>
              <a:ext uri="{FF2B5EF4-FFF2-40B4-BE49-F238E27FC236}">
                <a16:creationId xmlns:a16="http://schemas.microsoft.com/office/drawing/2014/main" id="{58959898-EC32-554C-9DA2-FED8B9C88E14}"/>
              </a:ext>
            </a:extLst>
          </p:cNvPr>
          <p:cNvGrpSpPr/>
          <p:nvPr/>
        </p:nvGrpSpPr>
        <p:grpSpPr>
          <a:xfrm>
            <a:off x="3599337" y="538635"/>
            <a:ext cx="8372407" cy="632895"/>
            <a:chOff x="7207351" y="638654"/>
            <a:chExt cx="4539132" cy="114367"/>
          </a:xfrm>
        </p:grpSpPr>
        <p:cxnSp>
          <p:nvCxnSpPr>
            <p:cNvPr id="12" name="Straight Connector 11">
              <a:extLst>
                <a:ext uri="{FF2B5EF4-FFF2-40B4-BE49-F238E27FC236}">
                  <a16:creationId xmlns:a16="http://schemas.microsoft.com/office/drawing/2014/main" id="{662141C4-9452-B24D-BA99-0FA7F406456B}"/>
                </a:ext>
              </a:extLst>
            </p:cNvPr>
            <p:cNvCxnSpPr>
              <a:cxnSpLocks/>
            </p:cNvCxnSpPr>
            <p:nvPr/>
          </p:nvCxnSpPr>
          <p:spPr>
            <a:xfrm>
              <a:off x="7262109" y="753021"/>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ED977E-72F6-0946-8783-C90B2405CFBA}"/>
                </a:ext>
              </a:extLst>
            </p:cNvPr>
            <p:cNvSpPr txBox="1">
              <a:spLocks noChangeAspect="1"/>
            </p:cNvSpPr>
            <p:nvPr/>
          </p:nvSpPr>
          <p:spPr>
            <a:xfrm>
              <a:off x="7207351" y="638654"/>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Which three or four of the following, if any, are most important to you personally in thinking about what makes a good local area to live in?</a:t>
              </a:r>
            </a:p>
          </p:txBody>
        </p:sp>
      </p:grpSp>
      <p:sp>
        <p:nvSpPr>
          <p:cNvPr id="8" name="Rectangle 7">
            <a:extLst>
              <a:ext uri="{FF2B5EF4-FFF2-40B4-BE49-F238E27FC236}">
                <a16:creationId xmlns:a16="http://schemas.microsoft.com/office/drawing/2014/main" id="{4E319F14-95F4-FD48-B654-D6B892BD75A9}"/>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193186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450" dirty="0"/>
              <a:t>Londoners have a much more favourable view of immigration to their city than do Parisians.</a:t>
            </a:r>
          </a:p>
          <a:p>
            <a:pPr lvl="0"/>
            <a:r>
              <a:rPr lang="en-GB" sz="1450" dirty="0"/>
              <a:t>61% of London residents think that immigration from outside of the UK has had a positive impact on their city, compared with 27% of Greater Paris residents who say the same about immigration from outside of France.</a:t>
            </a:r>
          </a:p>
          <a:p>
            <a:pPr lvl="0"/>
            <a:r>
              <a:rPr lang="en-GB" sz="1450" dirty="0"/>
              <a:t>Similarly, Londoners are much more likely than Parisians to feel that immigration from elsewhere in the country has been good for their capital (58% vs 34%).</a:t>
            </a:r>
          </a:p>
          <a:p>
            <a:pPr lvl="0"/>
            <a:r>
              <a:rPr lang="en-GB" sz="1450" dirty="0"/>
              <a:t>25% of Londoners also agree that the city needs greater immigration, while 14% in Greater Paris feel this way. But there’s an even bigger gap when it comes to disagreement with this statement: around half of Parisians (52%) think their city doesn’t need more immigration, compared with a third of Londoners (36%).</a:t>
            </a:r>
          </a:p>
        </p:txBody>
      </p:sp>
      <p:grpSp>
        <p:nvGrpSpPr>
          <p:cNvPr id="67" name="Group 66">
            <a:extLst>
              <a:ext uri="{FF2B5EF4-FFF2-40B4-BE49-F238E27FC236}">
                <a16:creationId xmlns:a16="http://schemas.microsoft.com/office/drawing/2014/main" id="{43271B8B-1C02-564E-9017-93301BEE4144}"/>
              </a:ext>
            </a:extLst>
          </p:cNvPr>
          <p:cNvGrpSpPr/>
          <p:nvPr/>
        </p:nvGrpSpPr>
        <p:grpSpPr>
          <a:xfrm>
            <a:off x="3640739" y="512375"/>
            <a:ext cx="8331009" cy="654298"/>
            <a:chOff x="7229796" y="652566"/>
            <a:chExt cx="4516687" cy="118234"/>
          </a:xfrm>
        </p:grpSpPr>
        <p:cxnSp>
          <p:nvCxnSpPr>
            <p:cNvPr id="68" name="Straight Connector 67">
              <a:extLst>
                <a:ext uri="{FF2B5EF4-FFF2-40B4-BE49-F238E27FC236}">
                  <a16:creationId xmlns:a16="http://schemas.microsoft.com/office/drawing/2014/main" id="{C210C443-75C5-7D4C-ADC9-2A2208B7502A}"/>
                </a:ext>
              </a:extLst>
            </p:cNvPr>
            <p:cNvCxnSpPr>
              <a:cxnSpLocks/>
            </p:cNvCxnSpPr>
            <p:nvPr/>
          </p:nvCxnSpPr>
          <p:spPr>
            <a:xfrm>
              <a:off x="7262109" y="77080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B4E0FA-55AF-F24F-A70B-DEB780DEC3A0}"/>
                </a:ext>
              </a:extLst>
            </p:cNvPr>
            <p:cNvSpPr txBox="1">
              <a:spLocks noChangeAspect="1"/>
            </p:cNvSpPr>
            <p:nvPr/>
          </p:nvSpPr>
          <p:spPr>
            <a:xfrm>
              <a:off x="7229796" y="652566"/>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Thinking now about immigration to London/Paris, to what extent do you agree or disagree with the following statements?</a:t>
              </a:r>
            </a:p>
          </p:txBody>
        </p:sp>
      </p:grpSp>
      <p:grpSp>
        <p:nvGrpSpPr>
          <p:cNvPr id="4" name="Group 3">
            <a:extLst>
              <a:ext uri="{FF2B5EF4-FFF2-40B4-BE49-F238E27FC236}">
                <a16:creationId xmlns:a16="http://schemas.microsoft.com/office/drawing/2014/main" id="{18A29B0B-DDB0-344D-BC58-415ACF7C0572}"/>
              </a:ext>
            </a:extLst>
          </p:cNvPr>
          <p:cNvGrpSpPr/>
          <p:nvPr/>
        </p:nvGrpSpPr>
        <p:grpSpPr>
          <a:xfrm>
            <a:off x="6265472" y="1419886"/>
            <a:ext cx="5472369" cy="430893"/>
            <a:chOff x="6265472" y="1419886"/>
            <a:chExt cx="5472369" cy="430893"/>
          </a:xfrm>
        </p:grpSpPr>
        <p:sp>
          <p:nvSpPr>
            <p:cNvPr id="32" name="TextBox 31">
              <a:extLst>
                <a:ext uri="{FF2B5EF4-FFF2-40B4-BE49-F238E27FC236}">
                  <a16:creationId xmlns:a16="http://schemas.microsoft.com/office/drawing/2014/main" id="{4FC1D429-F8A9-D843-BEE5-5BF62E4A6B7B}"/>
                </a:ext>
              </a:extLst>
            </p:cNvPr>
            <p:cNvSpPr txBox="1"/>
            <p:nvPr/>
          </p:nvSpPr>
          <p:spPr>
            <a:xfrm>
              <a:off x="6265472" y="1419886"/>
              <a:ext cx="623742"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Strongly </a:t>
              </a:r>
            </a:p>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agree</a:t>
              </a:r>
            </a:p>
          </p:txBody>
        </p:sp>
        <p:sp>
          <p:nvSpPr>
            <p:cNvPr id="34" name="TextBox 33">
              <a:extLst>
                <a:ext uri="{FF2B5EF4-FFF2-40B4-BE49-F238E27FC236}">
                  <a16:creationId xmlns:a16="http://schemas.microsoft.com/office/drawing/2014/main" id="{2B88A796-3F1B-A747-A0EA-2B8A7465C68E}"/>
                </a:ext>
              </a:extLst>
            </p:cNvPr>
            <p:cNvSpPr txBox="1"/>
            <p:nvPr/>
          </p:nvSpPr>
          <p:spPr>
            <a:xfrm>
              <a:off x="11090831"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Strongly disagree</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42" name="TextBox 41">
              <a:extLst>
                <a:ext uri="{FF2B5EF4-FFF2-40B4-BE49-F238E27FC236}">
                  <a16:creationId xmlns:a16="http://schemas.microsoft.com/office/drawing/2014/main" id="{9C0FC359-3012-A346-85F2-1F4F15DD3DC2}"/>
                </a:ext>
              </a:extLst>
            </p:cNvPr>
            <p:cNvSpPr txBox="1"/>
            <p:nvPr/>
          </p:nvSpPr>
          <p:spPr>
            <a:xfrm>
              <a:off x="7377509" y="1419893"/>
              <a:ext cx="576068"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Tend to agree</a:t>
              </a:r>
            </a:p>
          </p:txBody>
        </p:sp>
        <p:sp>
          <p:nvSpPr>
            <p:cNvPr id="43" name="TextBox 42">
              <a:extLst>
                <a:ext uri="{FF2B5EF4-FFF2-40B4-BE49-F238E27FC236}">
                  <a16:creationId xmlns:a16="http://schemas.microsoft.com/office/drawing/2014/main" id="{1DD600DA-0D9D-5B4C-80E1-EE6FABD0A50C}"/>
                </a:ext>
              </a:extLst>
            </p:cNvPr>
            <p:cNvSpPr txBox="1"/>
            <p:nvPr/>
          </p:nvSpPr>
          <p:spPr>
            <a:xfrm>
              <a:off x="9955528"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Tend to disagree</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44" name="TextBox 43">
              <a:extLst>
                <a:ext uri="{FF2B5EF4-FFF2-40B4-BE49-F238E27FC236}">
                  <a16:creationId xmlns:a16="http://schemas.microsoft.com/office/drawing/2014/main" id="{7C164CBB-B0D5-6D49-827F-DF685A9D696E}"/>
                </a:ext>
              </a:extLst>
            </p:cNvPr>
            <p:cNvSpPr txBox="1"/>
            <p:nvPr/>
          </p:nvSpPr>
          <p:spPr>
            <a:xfrm>
              <a:off x="8441872" y="1419893"/>
              <a:ext cx="1025361"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Neither agree nor disagree</a:t>
              </a:r>
            </a:p>
          </p:txBody>
        </p:sp>
      </p:grpSp>
      <p:sp>
        <p:nvSpPr>
          <p:cNvPr id="2" name="Rectangle 1">
            <a:extLst>
              <a:ext uri="{FF2B5EF4-FFF2-40B4-BE49-F238E27FC236}">
                <a16:creationId xmlns:a16="http://schemas.microsoft.com/office/drawing/2014/main" id="{BF78D234-5C84-034B-AC39-BDB25568772B}"/>
              </a:ext>
            </a:extLst>
          </p:cNvPr>
          <p:cNvSpPr/>
          <p:nvPr/>
        </p:nvSpPr>
        <p:spPr>
          <a:xfrm>
            <a:off x="3626531" y="6362299"/>
            <a:ext cx="8482050" cy="2795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C4DFCB6-0EEB-0E4B-9AE9-928262144F66}"/>
              </a:ext>
            </a:extLst>
          </p:cNvPr>
          <p:cNvSpPr/>
          <p:nvPr/>
        </p:nvSpPr>
        <p:spPr>
          <a:xfrm>
            <a:off x="3875036" y="3710913"/>
            <a:ext cx="1823121" cy="1169551"/>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Immigration from </a:t>
            </a:r>
            <a:r>
              <a:rPr lang="en-GB" sz="1400" u="sng" dirty="0">
                <a:solidFill>
                  <a:srgbClr val="092C50"/>
                </a:solidFill>
                <a:latin typeface="KingsBureauGrot FiveOne" panose="02000506040000020004" pitchFamily="2" charset="0"/>
                <a:cs typeface="Arial" panose="020B0604020202020204" pitchFamily="34" charset="0"/>
              </a:rPr>
              <a:t>elsewhere within</a:t>
            </a:r>
            <a:r>
              <a:rPr lang="en-GB" sz="1400" dirty="0">
                <a:solidFill>
                  <a:srgbClr val="092C50"/>
                </a:solidFill>
                <a:latin typeface="KingsBureauGrot FiveOne" panose="02000506040000020004" pitchFamily="2" charset="0"/>
                <a:cs typeface="Arial" panose="020B0604020202020204" pitchFamily="34" charset="0"/>
              </a:rPr>
              <a:t> the UK/France has had a positive impact on London/Paris</a:t>
            </a:r>
          </a:p>
        </p:txBody>
      </p:sp>
      <p:sp>
        <p:nvSpPr>
          <p:cNvPr id="22" name="Rectangle 21">
            <a:extLst>
              <a:ext uri="{FF2B5EF4-FFF2-40B4-BE49-F238E27FC236}">
                <a16:creationId xmlns:a16="http://schemas.microsoft.com/office/drawing/2014/main" id="{B152CB7C-D88A-AA4E-B02C-097F317D7486}"/>
              </a:ext>
            </a:extLst>
          </p:cNvPr>
          <p:cNvSpPr/>
          <p:nvPr/>
        </p:nvSpPr>
        <p:spPr>
          <a:xfrm>
            <a:off x="5367499" y="2174612"/>
            <a:ext cx="1635384" cy="369332"/>
          </a:xfrm>
          <a:prstGeom prst="rect">
            <a:avLst/>
          </a:prstGeom>
        </p:spPr>
        <p:txBody>
          <a:bodyPr wrap="none">
            <a:spAutoFit/>
          </a:bodyPr>
          <a:lstStyle/>
          <a:p>
            <a:pPr algn="r"/>
            <a:r>
              <a:rPr lang="en-GB" b="1" dirty="0">
                <a:latin typeface="KingsBureauGrot ThreeSeven" panose="02000506040000020004" pitchFamily="2" charset="0"/>
              </a:rPr>
              <a:t>Greater London</a:t>
            </a:r>
            <a:endParaRPr lang="en-GB" dirty="0"/>
          </a:p>
        </p:txBody>
      </p:sp>
      <p:sp>
        <p:nvSpPr>
          <p:cNvPr id="23" name="Rectangle 22">
            <a:extLst>
              <a:ext uri="{FF2B5EF4-FFF2-40B4-BE49-F238E27FC236}">
                <a16:creationId xmlns:a16="http://schemas.microsoft.com/office/drawing/2014/main" id="{8B5986C2-DBC3-E34E-9C1A-148ECCB39732}"/>
              </a:ext>
            </a:extLst>
          </p:cNvPr>
          <p:cNvSpPr/>
          <p:nvPr/>
        </p:nvSpPr>
        <p:spPr>
          <a:xfrm>
            <a:off x="5460765" y="2890906"/>
            <a:ext cx="1478033" cy="369332"/>
          </a:xfrm>
          <a:prstGeom prst="rect">
            <a:avLst/>
          </a:prstGeom>
        </p:spPr>
        <p:txBody>
          <a:bodyPr wrap="none">
            <a:spAutoFit/>
          </a:bodyPr>
          <a:lstStyle/>
          <a:p>
            <a:pPr algn="r"/>
            <a:r>
              <a:rPr lang="en-GB" b="1" dirty="0">
                <a:latin typeface="KingsBureauGrot ThreeSeven" panose="02000506040000020004" pitchFamily="2" charset="0"/>
              </a:rPr>
              <a:t>Greater Paris</a:t>
            </a:r>
            <a:endParaRPr lang="en-GB" dirty="0"/>
          </a:p>
        </p:txBody>
      </p:sp>
      <p:sp>
        <p:nvSpPr>
          <p:cNvPr id="24" name="Rectangle 23">
            <a:extLst>
              <a:ext uri="{FF2B5EF4-FFF2-40B4-BE49-F238E27FC236}">
                <a16:creationId xmlns:a16="http://schemas.microsoft.com/office/drawing/2014/main" id="{820AEEFF-2146-6946-A7CD-11B34AABEF72}"/>
              </a:ext>
            </a:extLst>
          </p:cNvPr>
          <p:cNvSpPr/>
          <p:nvPr/>
        </p:nvSpPr>
        <p:spPr>
          <a:xfrm>
            <a:off x="3875037" y="2133452"/>
            <a:ext cx="2129063" cy="1169551"/>
          </a:xfrm>
          <a:prstGeom prst="rect">
            <a:avLst/>
          </a:prstGeom>
        </p:spPr>
        <p:txBody>
          <a:bodyPr wrap="square">
            <a:spAutoFit/>
          </a:bodyPr>
          <a:lstStyle/>
          <a:p>
            <a:r>
              <a:rPr lang="en-GB" sz="1400" dirty="0">
                <a:solidFill>
                  <a:schemeClr val="accent1"/>
                </a:solidFill>
                <a:latin typeface="KingsBureauGrot FiveOne" panose="02000506040000020004" pitchFamily="2" charset="0"/>
                <a:cs typeface="Arial" panose="020B0604020202020204" pitchFamily="34" charset="0"/>
              </a:rPr>
              <a:t>Immigration from</a:t>
            </a:r>
            <a:br>
              <a:rPr lang="en-GB" sz="1400" dirty="0">
                <a:solidFill>
                  <a:schemeClr val="accent1"/>
                </a:solidFill>
                <a:latin typeface="KingsBureauGrot FiveOne" panose="02000506040000020004" pitchFamily="2" charset="0"/>
                <a:cs typeface="Arial" panose="020B0604020202020204" pitchFamily="34" charset="0"/>
              </a:rPr>
            </a:br>
            <a:r>
              <a:rPr lang="en-GB" sz="1400" u="sng" dirty="0">
                <a:solidFill>
                  <a:schemeClr val="accent1"/>
                </a:solidFill>
                <a:latin typeface="KingsBureauGrot FiveOne" panose="02000506040000020004" pitchFamily="2" charset="0"/>
                <a:cs typeface="Arial" panose="020B0604020202020204" pitchFamily="34" charset="0"/>
              </a:rPr>
              <a:t>outside</a:t>
            </a:r>
            <a:r>
              <a:rPr lang="en-GB" sz="1400" dirty="0">
                <a:solidFill>
                  <a:schemeClr val="accent1"/>
                </a:solidFill>
                <a:latin typeface="KingsBureauGrot FiveOne" panose="02000506040000020004" pitchFamily="2" charset="0"/>
                <a:cs typeface="Arial" panose="020B0604020202020204" pitchFamily="34" charset="0"/>
              </a:rPr>
              <a:t> of the UK/</a:t>
            </a:r>
            <a:br>
              <a:rPr lang="en-GB" sz="1400" dirty="0">
                <a:solidFill>
                  <a:schemeClr val="accent1"/>
                </a:solidFill>
                <a:latin typeface="KingsBureauGrot FiveOne" panose="02000506040000020004" pitchFamily="2" charset="0"/>
                <a:cs typeface="Arial" panose="020B0604020202020204" pitchFamily="34" charset="0"/>
              </a:rPr>
            </a:br>
            <a:r>
              <a:rPr lang="en-GB" sz="1400" dirty="0">
                <a:solidFill>
                  <a:schemeClr val="accent1"/>
                </a:solidFill>
                <a:latin typeface="KingsBureauGrot FiveOne" panose="02000506040000020004" pitchFamily="2" charset="0"/>
                <a:cs typeface="Arial" panose="020B0604020202020204" pitchFamily="34" charset="0"/>
              </a:rPr>
              <a:t>France has had a</a:t>
            </a:r>
            <a:br>
              <a:rPr lang="en-GB" sz="1400" dirty="0">
                <a:solidFill>
                  <a:schemeClr val="accent1"/>
                </a:solidFill>
                <a:latin typeface="KingsBureauGrot FiveOne" panose="02000506040000020004" pitchFamily="2" charset="0"/>
                <a:cs typeface="Arial" panose="020B0604020202020204" pitchFamily="34" charset="0"/>
              </a:rPr>
            </a:br>
            <a:r>
              <a:rPr lang="en-GB" sz="1400" dirty="0">
                <a:solidFill>
                  <a:schemeClr val="accent1"/>
                </a:solidFill>
                <a:latin typeface="KingsBureauGrot FiveOne" panose="02000506040000020004" pitchFamily="2" charset="0"/>
                <a:cs typeface="Arial" panose="020B0604020202020204" pitchFamily="34" charset="0"/>
              </a:rPr>
              <a:t>positive impact on London/Paris</a:t>
            </a:r>
          </a:p>
        </p:txBody>
      </p:sp>
      <p:sp>
        <p:nvSpPr>
          <p:cNvPr id="25" name="Rectangle 24">
            <a:extLst>
              <a:ext uri="{FF2B5EF4-FFF2-40B4-BE49-F238E27FC236}">
                <a16:creationId xmlns:a16="http://schemas.microsoft.com/office/drawing/2014/main" id="{3AED9B61-1823-4C4F-8EE8-716503D21772}"/>
              </a:ext>
            </a:extLst>
          </p:cNvPr>
          <p:cNvSpPr/>
          <p:nvPr/>
        </p:nvSpPr>
        <p:spPr>
          <a:xfrm>
            <a:off x="3875037" y="5225611"/>
            <a:ext cx="1585728" cy="1169551"/>
          </a:xfrm>
          <a:prstGeom prst="rect">
            <a:avLst/>
          </a:prstGeom>
        </p:spPr>
        <p:txBody>
          <a:bodyPr wrap="square">
            <a:spAutoFit/>
          </a:bodyPr>
          <a:lstStyle/>
          <a:p>
            <a:r>
              <a:rPr lang="en-GB" sz="1400" dirty="0">
                <a:solidFill>
                  <a:schemeClr val="accent1"/>
                </a:solidFill>
                <a:latin typeface="KingsBureauGrot FiveOne" panose="02000506040000020004" pitchFamily="2" charset="0"/>
                <a:cs typeface="Arial" panose="020B0604020202020204" pitchFamily="34" charset="0"/>
              </a:rPr>
              <a:t>I think London/Paris needs </a:t>
            </a:r>
            <a:r>
              <a:rPr lang="en-GB" sz="1400" u="sng" dirty="0">
                <a:solidFill>
                  <a:schemeClr val="accent1"/>
                </a:solidFill>
                <a:latin typeface="KingsBureauGrot FiveOne" panose="02000506040000020004" pitchFamily="2" charset="0"/>
                <a:cs typeface="Arial" panose="020B0604020202020204" pitchFamily="34" charset="0"/>
              </a:rPr>
              <a:t>more</a:t>
            </a:r>
            <a:r>
              <a:rPr lang="en-GB" sz="1400" dirty="0">
                <a:solidFill>
                  <a:schemeClr val="accent1"/>
                </a:solidFill>
                <a:latin typeface="KingsBureauGrot FiveOne" panose="02000506040000020004" pitchFamily="2" charset="0"/>
                <a:cs typeface="Arial" panose="020B0604020202020204" pitchFamily="34" charset="0"/>
              </a:rPr>
              <a:t> immigration than the present level</a:t>
            </a:r>
          </a:p>
        </p:txBody>
      </p:sp>
      <p:sp>
        <p:nvSpPr>
          <p:cNvPr id="26" name="Rectangle 25">
            <a:extLst>
              <a:ext uri="{FF2B5EF4-FFF2-40B4-BE49-F238E27FC236}">
                <a16:creationId xmlns:a16="http://schemas.microsoft.com/office/drawing/2014/main" id="{DA8D08D5-9F4D-7A4E-B77B-93A1B46C51E4}"/>
              </a:ext>
            </a:extLst>
          </p:cNvPr>
          <p:cNvSpPr/>
          <p:nvPr/>
        </p:nvSpPr>
        <p:spPr>
          <a:xfrm>
            <a:off x="5367499" y="3724821"/>
            <a:ext cx="1635384" cy="369332"/>
          </a:xfrm>
          <a:prstGeom prst="rect">
            <a:avLst/>
          </a:prstGeom>
        </p:spPr>
        <p:txBody>
          <a:bodyPr wrap="none">
            <a:spAutoFit/>
          </a:bodyPr>
          <a:lstStyle/>
          <a:p>
            <a:pPr algn="r"/>
            <a:r>
              <a:rPr lang="en-GB" b="1" dirty="0">
                <a:latin typeface="KingsBureauGrot ThreeSeven" panose="02000506040000020004" pitchFamily="2" charset="0"/>
              </a:rPr>
              <a:t>Greater London</a:t>
            </a:r>
            <a:endParaRPr lang="en-GB" dirty="0"/>
          </a:p>
        </p:txBody>
      </p:sp>
      <p:sp>
        <p:nvSpPr>
          <p:cNvPr id="27" name="Rectangle 26">
            <a:extLst>
              <a:ext uri="{FF2B5EF4-FFF2-40B4-BE49-F238E27FC236}">
                <a16:creationId xmlns:a16="http://schemas.microsoft.com/office/drawing/2014/main" id="{5E78F1BF-D56B-7644-A5D7-08274C4FE749}"/>
              </a:ext>
            </a:extLst>
          </p:cNvPr>
          <p:cNvSpPr/>
          <p:nvPr/>
        </p:nvSpPr>
        <p:spPr>
          <a:xfrm>
            <a:off x="5460765" y="4450446"/>
            <a:ext cx="1478033" cy="369332"/>
          </a:xfrm>
          <a:prstGeom prst="rect">
            <a:avLst/>
          </a:prstGeom>
        </p:spPr>
        <p:txBody>
          <a:bodyPr wrap="none">
            <a:spAutoFit/>
          </a:bodyPr>
          <a:lstStyle/>
          <a:p>
            <a:pPr algn="r"/>
            <a:r>
              <a:rPr lang="en-GB" b="1" dirty="0">
                <a:latin typeface="KingsBureauGrot ThreeSeven" panose="02000506040000020004" pitchFamily="2" charset="0"/>
              </a:rPr>
              <a:t>Greater Paris</a:t>
            </a:r>
            <a:endParaRPr lang="en-GB" dirty="0"/>
          </a:p>
        </p:txBody>
      </p:sp>
      <p:sp>
        <p:nvSpPr>
          <p:cNvPr id="29" name="Rectangle 28">
            <a:extLst>
              <a:ext uri="{FF2B5EF4-FFF2-40B4-BE49-F238E27FC236}">
                <a16:creationId xmlns:a16="http://schemas.microsoft.com/office/drawing/2014/main" id="{4C81E09C-5732-5947-B365-1068FB68ECE9}"/>
              </a:ext>
            </a:extLst>
          </p:cNvPr>
          <p:cNvSpPr/>
          <p:nvPr/>
        </p:nvSpPr>
        <p:spPr>
          <a:xfrm>
            <a:off x="5367499" y="5307181"/>
            <a:ext cx="1635384" cy="369332"/>
          </a:xfrm>
          <a:prstGeom prst="rect">
            <a:avLst/>
          </a:prstGeom>
        </p:spPr>
        <p:txBody>
          <a:bodyPr wrap="none">
            <a:spAutoFit/>
          </a:bodyPr>
          <a:lstStyle/>
          <a:p>
            <a:pPr algn="r"/>
            <a:r>
              <a:rPr lang="en-GB" b="1" dirty="0">
                <a:latin typeface="KingsBureauGrot ThreeSeven" panose="02000506040000020004" pitchFamily="2" charset="0"/>
              </a:rPr>
              <a:t>Greater London</a:t>
            </a:r>
            <a:endParaRPr lang="en-GB" dirty="0"/>
          </a:p>
        </p:txBody>
      </p:sp>
      <p:sp>
        <p:nvSpPr>
          <p:cNvPr id="30" name="Rectangle 29">
            <a:extLst>
              <a:ext uri="{FF2B5EF4-FFF2-40B4-BE49-F238E27FC236}">
                <a16:creationId xmlns:a16="http://schemas.microsoft.com/office/drawing/2014/main" id="{EAD86E77-C18C-4B41-8B23-6AA6845BCE62}"/>
              </a:ext>
            </a:extLst>
          </p:cNvPr>
          <p:cNvSpPr/>
          <p:nvPr/>
        </p:nvSpPr>
        <p:spPr>
          <a:xfrm>
            <a:off x="5460765" y="6047094"/>
            <a:ext cx="1478033" cy="369332"/>
          </a:xfrm>
          <a:prstGeom prst="rect">
            <a:avLst/>
          </a:prstGeom>
        </p:spPr>
        <p:txBody>
          <a:bodyPr wrap="none">
            <a:spAutoFit/>
          </a:bodyPr>
          <a:lstStyle/>
          <a:p>
            <a:pPr algn="r"/>
            <a:r>
              <a:rPr lang="en-GB" b="1" dirty="0">
                <a:latin typeface="KingsBureauGrot ThreeSeven" panose="02000506040000020004" pitchFamily="2" charset="0"/>
              </a:rPr>
              <a:t>Greater Paris</a:t>
            </a:r>
            <a:endParaRPr lang="en-GB" dirty="0"/>
          </a:p>
        </p:txBody>
      </p:sp>
      <p:cxnSp>
        <p:nvCxnSpPr>
          <p:cNvPr id="31" name="Straight Connector 30">
            <a:extLst>
              <a:ext uri="{FF2B5EF4-FFF2-40B4-BE49-F238E27FC236}">
                <a16:creationId xmlns:a16="http://schemas.microsoft.com/office/drawing/2014/main" id="{3B7C4FE0-A58E-0040-9A44-63B73CC0DEEA}"/>
              </a:ext>
            </a:extLst>
          </p:cNvPr>
          <p:cNvCxnSpPr>
            <a:cxnSpLocks/>
          </p:cNvCxnSpPr>
          <p:nvPr/>
        </p:nvCxnSpPr>
        <p:spPr>
          <a:xfrm>
            <a:off x="3700338" y="3471134"/>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B55557-B00A-9845-888D-3BD88AF740BA}"/>
              </a:ext>
            </a:extLst>
          </p:cNvPr>
          <p:cNvCxnSpPr>
            <a:cxnSpLocks/>
          </p:cNvCxnSpPr>
          <p:nvPr/>
        </p:nvCxnSpPr>
        <p:spPr>
          <a:xfrm>
            <a:off x="3700338" y="5046519"/>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AD6A519-DFE8-8C4C-8D90-AA044F31E2FE}"/>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graphicFrame>
        <p:nvGraphicFramePr>
          <p:cNvPr id="37" name="Chart 36">
            <a:extLst>
              <a:ext uri="{FF2B5EF4-FFF2-40B4-BE49-F238E27FC236}">
                <a16:creationId xmlns:a16="http://schemas.microsoft.com/office/drawing/2014/main" id="{89B9EDAB-B301-6146-841D-E8F293B77834}"/>
              </a:ext>
            </a:extLst>
          </p:cNvPr>
          <p:cNvGraphicFramePr/>
          <p:nvPr>
            <p:extLst/>
          </p:nvPr>
        </p:nvGraphicFramePr>
        <p:xfrm>
          <a:off x="7002883" y="3394364"/>
          <a:ext cx="4892401" cy="172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Chart 37">
            <a:extLst>
              <a:ext uri="{FF2B5EF4-FFF2-40B4-BE49-F238E27FC236}">
                <a16:creationId xmlns:a16="http://schemas.microsoft.com/office/drawing/2014/main" id="{3C988C1F-2B97-974E-9C62-478A7030C7E6}"/>
              </a:ext>
            </a:extLst>
          </p:cNvPr>
          <p:cNvGraphicFramePr/>
          <p:nvPr>
            <p:extLst/>
          </p:nvPr>
        </p:nvGraphicFramePr>
        <p:xfrm>
          <a:off x="7002883" y="1854813"/>
          <a:ext cx="4892401" cy="172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Chart 38">
            <a:extLst>
              <a:ext uri="{FF2B5EF4-FFF2-40B4-BE49-F238E27FC236}">
                <a16:creationId xmlns:a16="http://schemas.microsoft.com/office/drawing/2014/main" id="{A46E145A-0D5F-D64C-BF4F-E99BCF100957}"/>
              </a:ext>
            </a:extLst>
          </p:cNvPr>
          <p:cNvGraphicFramePr/>
          <p:nvPr>
            <p:extLst/>
          </p:nvPr>
        </p:nvGraphicFramePr>
        <p:xfrm>
          <a:off x="7002883" y="4980568"/>
          <a:ext cx="4892401" cy="1728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0564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Londoners (33%) are much more likely than Parisians (19%) to report being able to work from home all the time during the pandemic.</a:t>
            </a:r>
          </a:p>
          <a:p>
            <a:pPr lvl="0"/>
            <a:r>
              <a:rPr lang="en-GB" dirty="0"/>
              <a:t>And 35% of people in Greater Paris say they are not currently in work – compared with 24% in Greater London who say the same.</a:t>
            </a:r>
          </a:p>
        </p:txBody>
      </p:sp>
      <p:grpSp>
        <p:nvGrpSpPr>
          <p:cNvPr id="22" name="Group 21">
            <a:extLst>
              <a:ext uri="{FF2B5EF4-FFF2-40B4-BE49-F238E27FC236}">
                <a16:creationId xmlns:a16="http://schemas.microsoft.com/office/drawing/2014/main" id="{D7779591-F8F8-9440-9B30-1D1DF3F91363}"/>
              </a:ext>
            </a:extLst>
          </p:cNvPr>
          <p:cNvGrpSpPr/>
          <p:nvPr/>
        </p:nvGrpSpPr>
        <p:grpSpPr>
          <a:xfrm>
            <a:off x="3620357" y="513871"/>
            <a:ext cx="8351387" cy="391101"/>
            <a:chOff x="7218747" y="618143"/>
            <a:chExt cx="4527736" cy="152657"/>
          </a:xfrm>
        </p:grpSpPr>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7262109" y="77080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B2B30ED-A5AC-E54A-B5CA-4BA2767296E0}"/>
                </a:ext>
              </a:extLst>
            </p:cNvPr>
            <p:cNvSpPr txBox="1"/>
            <p:nvPr/>
          </p:nvSpPr>
          <p:spPr>
            <a:xfrm>
              <a:off x="7218747" y="618143"/>
              <a:ext cx="4501033" cy="132146"/>
            </a:xfrm>
            <a:prstGeom prst="rect">
              <a:avLst/>
            </a:prstGeom>
            <a:noFill/>
          </p:spPr>
          <p:txBody>
            <a:bodyPr wrap="square" rtlCol="0" anchor="b">
              <a:spAutoFit/>
            </a:bodyPr>
            <a:lstStyle/>
            <a:p>
              <a:r>
                <a:rPr lang="en-GB" sz="1600" dirty="0">
                  <a:latin typeface="Arial" panose="020B0604020202020204" pitchFamily="34" charset="0"/>
                  <a:cs typeface="Arial" panose="020B0604020202020204" pitchFamily="34" charset="0"/>
                </a:rPr>
                <a:t>Which of these best describes your current working arrangements?</a:t>
              </a:r>
            </a:p>
          </p:txBody>
        </p:sp>
      </p:grpSp>
      <p:graphicFrame>
        <p:nvGraphicFramePr>
          <p:cNvPr id="10" name="Chart 9">
            <a:extLst>
              <a:ext uri="{FF2B5EF4-FFF2-40B4-BE49-F238E27FC236}">
                <a16:creationId xmlns:a16="http://schemas.microsoft.com/office/drawing/2014/main" id="{E2F4242C-DFCB-D848-A1CB-A78D7FC87EF2}"/>
              </a:ext>
            </a:extLst>
          </p:cNvPr>
          <p:cNvGraphicFramePr>
            <a:graphicFrameLocks/>
          </p:cNvGraphicFramePr>
          <p:nvPr/>
        </p:nvGraphicFramePr>
        <p:xfrm>
          <a:off x="3902216" y="1071243"/>
          <a:ext cx="7738413" cy="5196629"/>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5921B3C4-F2EE-B546-BAE9-B5CCFE902CA8}"/>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115535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Among those who do not own their own home, Londoners (89%) are more likely than Parisians (76%) to agree that it’s too expensive for them to buy a property in their city.</a:t>
            </a:r>
          </a:p>
          <a:p>
            <a:pPr lvl="0"/>
            <a:r>
              <a:rPr lang="en-GB" dirty="0"/>
              <a:t>And more generally, residents of Greater London are more likely to disagree that housing in their capital is affordable for people like them (65% vs 52%).</a:t>
            </a:r>
          </a:p>
          <a:p>
            <a:pPr lvl="0"/>
            <a:br>
              <a:rPr lang="en-GB" dirty="0"/>
            </a:br>
            <a:endParaRPr lang="en-GB" dirty="0"/>
          </a:p>
          <a:p>
            <a:pPr lvl="0"/>
            <a:r>
              <a:rPr lang="en-GB" sz="1200" dirty="0"/>
              <a:t>Note some figures differ from charts due to rounding.</a:t>
            </a:r>
          </a:p>
        </p:txBody>
      </p:sp>
      <p:grpSp>
        <p:nvGrpSpPr>
          <p:cNvPr id="32" name="Group 31">
            <a:extLst>
              <a:ext uri="{FF2B5EF4-FFF2-40B4-BE49-F238E27FC236}">
                <a16:creationId xmlns:a16="http://schemas.microsoft.com/office/drawing/2014/main" id="{0B8699F1-9F54-9442-8519-751AEB24FE35}"/>
              </a:ext>
            </a:extLst>
          </p:cNvPr>
          <p:cNvGrpSpPr/>
          <p:nvPr/>
        </p:nvGrpSpPr>
        <p:grpSpPr>
          <a:xfrm>
            <a:off x="3640739" y="512367"/>
            <a:ext cx="8331009" cy="615382"/>
            <a:chOff x="7229796" y="652566"/>
            <a:chExt cx="4516687" cy="111202"/>
          </a:xfrm>
        </p:grpSpPr>
        <p:cxnSp>
          <p:nvCxnSpPr>
            <p:cNvPr id="34" name="Straight Connector 33">
              <a:extLst>
                <a:ext uri="{FF2B5EF4-FFF2-40B4-BE49-F238E27FC236}">
                  <a16:creationId xmlns:a16="http://schemas.microsoft.com/office/drawing/2014/main" id="{ADE17E54-0EE1-E248-A682-D76BA4A610FD}"/>
                </a:ext>
              </a:extLst>
            </p:cNvPr>
            <p:cNvCxnSpPr>
              <a:cxnSpLocks/>
            </p:cNvCxnSpPr>
            <p:nvPr/>
          </p:nvCxnSpPr>
          <p:spPr>
            <a:xfrm>
              <a:off x="7262109" y="763768"/>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0994F1-2E4A-D84E-9C0B-B5FDE486F54F}"/>
                </a:ext>
              </a:extLst>
            </p:cNvPr>
            <p:cNvSpPr txBox="1">
              <a:spLocks noChangeAspect="1"/>
            </p:cNvSpPr>
            <p:nvPr/>
          </p:nvSpPr>
          <p:spPr>
            <a:xfrm>
              <a:off x="7229796" y="652566"/>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Thinking now about living in London/Paris, to what extent do you agree or disagree with the following statements?</a:t>
              </a:r>
            </a:p>
          </p:txBody>
        </p:sp>
      </p:grpSp>
      <p:grpSp>
        <p:nvGrpSpPr>
          <p:cNvPr id="3" name="Group 2">
            <a:extLst>
              <a:ext uri="{FF2B5EF4-FFF2-40B4-BE49-F238E27FC236}">
                <a16:creationId xmlns:a16="http://schemas.microsoft.com/office/drawing/2014/main" id="{0252E1C9-7E11-EF4A-945A-60DCA7140BBA}"/>
              </a:ext>
            </a:extLst>
          </p:cNvPr>
          <p:cNvGrpSpPr/>
          <p:nvPr/>
        </p:nvGrpSpPr>
        <p:grpSpPr>
          <a:xfrm>
            <a:off x="3890733" y="4107857"/>
            <a:ext cx="8010738" cy="2471549"/>
            <a:chOff x="3890733" y="1752543"/>
            <a:chExt cx="8010738" cy="2471549"/>
          </a:xfrm>
        </p:grpSpPr>
        <p:graphicFrame>
          <p:nvGraphicFramePr>
            <p:cNvPr id="16" name="Chart 15">
              <a:extLst>
                <a:ext uri="{FF2B5EF4-FFF2-40B4-BE49-F238E27FC236}">
                  <a16:creationId xmlns:a16="http://schemas.microsoft.com/office/drawing/2014/main" id="{CE4F62B7-39E9-CD44-9B2D-D6EBA499F662}"/>
                </a:ext>
              </a:extLst>
            </p:cNvPr>
            <p:cNvGraphicFramePr>
              <a:graphicFrameLocks/>
            </p:cNvGraphicFramePr>
            <p:nvPr/>
          </p:nvGraphicFramePr>
          <p:xfrm>
            <a:off x="7009071" y="1752543"/>
            <a:ext cx="4892400" cy="2471549"/>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a:extLst>
                <a:ext uri="{FF2B5EF4-FFF2-40B4-BE49-F238E27FC236}">
                  <a16:creationId xmlns:a16="http://schemas.microsoft.com/office/drawing/2014/main" id="{828D07A5-81A9-1E4F-AC3E-0071B74A92B0}"/>
                </a:ext>
              </a:extLst>
            </p:cNvPr>
            <p:cNvSpPr/>
            <p:nvPr/>
          </p:nvSpPr>
          <p:spPr>
            <a:xfrm>
              <a:off x="6072820" y="2141889"/>
              <a:ext cx="930063"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London</a:t>
              </a:r>
              <a:endParaRPr lang="en-GB" dirty="0"/>
            </a:p>
          </p:txBody>
        </p:sp>
        <p:sp>
          <p:nvSpPr>
            <p:cNvPr id="24" name="Rectangle 23">
              <a:extLst>
                <a:ext uri="{FF2B5EF4-FFF2-40B4-BE49-F238E27FC236}">
                  <a16:creationId xmlns:a16="http://schemas.microsoft.com/office/drawing/2014/main" id="{5941C768-90EC-8842-8B67-F84A3D3DFA81}"/>
                </a:ext>
              </a:extLst>
            </p:cNvPr>
            <p:cNvSpPr/>
            <p:nvPr/>
          </p:nvSpPr>
          <p:spPr>
            <a:xfrm>
              <a:off x="6008736" y="3218674"/>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sp>
          <p:nvSpPr>
            <p:cNvPr id="25" name="Rectangle 24">
              <a:extLst>
                <a:ext uri="{FF2B5EF4-FFF2-40B4-BE49-F238E27FC236}">
                  <a16:creationId xmlns:a16="http://schemas.microsoft.com/office/drawing/2014/main" id="{2F1BB529-B690-AA4A-BB93-AD9BA4F0D9AD}"/>
                </a:ext>
              </a:extLst>
            </p:cNvPr>
            <p:cNvSpPr/>
            <p:nvPr/>
          </p:nvSpPr>
          <p:spPr>
            <a:xfrm>
              <a:off x="3890733" y="2735704"/>
              <a:ext cx="2047730" cy="738664"/>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Housing in London/Paris is affordable for people </a:t>
              </a:r>
              <a:br>
                <a:rPr lang="en-GB" sz="1400" dirty="0">
                  <a:solidFill>
                    <a:srgbClr val="092C50"/>
                  </a:solidFill>
                  <a:latin typeface="KingsBureauGrot FiveOne" panose="02000506040000020004" pitchFamily="2" charset="0"/>
                  <a:cs typeface="Arial" panose="020B0604020202020204" pitchFamily="34" charset="0"/>
                </a:rPr>
              </a:br>
              <a:r>
                <a:rPr lang="en-GB" sz="1400" dirty="0">
                  <a:solidFill>
                    <a:srgbClr val="092C50"/>
                  </a:solidFill>
                  <a:latin typeface="KingsBureauGrot FiveOne" panose="02000506040000020004" pitchFamily="2" charset="0"/>
                  <a:cs typeface="Arial" panose="020B0604020202020204" pitchFamily="34" charset="0"/>
                </a:rPr>
                <a:t>like me</a:t>
              </a:r>
            </a:p>
          </p:txBody>
        </p:sp>
      </p:grpSp>
      <p:grpSp>
        <p:nvGrpSpPr>
          <p:cNvPr id="4" name="Group 3">
            <a:extLst>
              <a:ext uri="{FF2B5EF4-FFF2-40B4-BE49-F238E27FC236}">
                <a16:creationId xmlns:a16="http://schemas.microsoft.com/office/drawing/2014/main" id="{7F0467A6-98BA-484E-A0AD-7A41ED4A5041}"/>
              </a:ext>
            </a:extLst>
          </p:cNvPr>
          <p:cNvGrpSpPr/>
          <p:nvPr/>
        </p:nvGrpSpPr>
        <p:grpSpPr>
          <a:xfrm>
            <a:off x="3890733" y="1762734"/>
            <a:ext cx="8010738" cy="2469600"/>
            <a:chOff x="3890733" y="4060058"/>
            <a:chExt cx="8010738" cy="2469600"/>
          </a:xfrm>
        </p:grpSpPr>
        <p:graphicFrame>
          <p:nvGraphicFramePr>
            <p:cNvPr id="17" name="Chart 16">
              <a:extLst>
                <a:ext uri="{FF2B5EF4-FFF2-40B4-BE49-F238E27FC236}">
                  <a16:creationId xmlns:a16="http://schemas.microsoft.com/office/drawing/2014/main" id="{256814B1-E21C-274C-923D-A0AB6FD20C1B}"/>
                </a:ext>
              </a:extLst>
            </p:cNvPr>
            <p:cNvGraphicFramePr>
              <a:graphicFrameLocks/>
            </p:cNvGraphicFramePr>
            <p:nvPr/>
          </p:nvGraphicFramePr>
          <p:xfrm>
            <a:off x="7009071" y="4060058"/>
            <a:ext cx="4892400" cy="2469600"/>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21">
              <a:extLst>
                <a:ext uri="{FF2B5EF4-FFF2-40B4-BE49-F238E27FC236}">
                  <a16:creationId xmlns:a16="http://schemas.microsoft.com/office/drawing/2014/main" id="{40D56C7E-DCEC-7743-A246-BE81DB7D6766}"/>
                </a:ext>
              </a:extLst>
            </p:cNvPr>
            <p:cNvSpPr/>
            <p:nvPr/>
          </p:nvSpPr>
          <p:spPr>
            <a:xfrm>
              <a:off x="3890733" y="5022734"/>
              <a:ext cx="1903676" cy="738664"/>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It is too expensive for me to buy a property in London/Paris</a:t>
              </a:r>
            </a:p>
          </p:txBody>
        </p:sp>
        <p:sp>
          <p:nvSpPr>
            <p:cNvPr id="36" name="Rectangle 35">
              <a:extLst>
                <a:ext uri="{FF2B5EF4-FFF2-40B4-BE49-F238E27FC236}">
                  <a16:creationId xmlns:a16="http://schemas.microsoft.com/office/drawing/2014/main" id="{037F64B7-D18F-C049-A9DA-9EC305B61D5B}"/>
                </a:ext>
              </a:extLst>
            </p:cNvPr>
            <p:cNvSpPr/>
            <p:nvPr/>
          </p:nvSpPr>
          <p:spPr>
            <a:xfrm>
              <a:off x="6072820" y="4438894"/>
              <a:ext cx="930063"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London</a:t>
              </a:r>
              <a:endParaRPr lang="en-GB" dirty="0"/>
            </a:p>
          </p:txBody>
        </p:sp>
        <p:sp>
          <p:nvSpPr>
            <p:cNvPr id="37" name="Rectangle 36">
              <a:extLst>
                <a:ext uri="{FF2B5EF4-FFF2-40B4-BE49-F238E27FC236}">
                  <a16:creationId xmlns:a16="http://schemas.microsoft.com/office/drawing/2014/main" id="{16285117-6272-9346-A614-87F16E144A49}"/>
                </a:ext>
              </a:extLst>
            </p:cNvPr>
            <p:cNvSpPr/>
            <p:nvPr/>
          </p:nvSpPr>
          <p:spPr>
            <a:xfrm>
              <a:off x="6008736" y="5516617"/>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grpSp>
      <p:cxnSp>
        <p:nvCxnSpPr>
          <p:cNvPr id="38" name="Straight Connector 37">
            <a:extLst>
              <a:ext uri="{FF2B5EF4-FFF2-40B4-BE49-F238E27FC236}">
                <a16:creationId xmlns:a16="http://schemas.microsoft.com/office/drawing/2014/main" id="{4FF0FD5C-07EC-7641-BE0F-479049D33AFC}"/>
              </a:ext>
            </a:extLst>
          </p:cNvPr>
          <p:cNvCxnSpPr>
            <a:cxnSpLocks/>
          </p:cNvCxnSpPr>
          <p:nvPr/>
        </p:nvCxnSpPr>
        <p:spPr>
          <a:xfrm>
            <a:off x="3700338" y="4173820"/>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91067634-0F13-F744-AECF-D85A108F47F9}"/>
              </a:ext>
            </a:extLst>
          </p:cNvPr>
          <p:cNvGrpSpPr/>
          <p:nvPr/>
        </p:nvGrpSpPr>
        <p:grpSpPr>
          <a:xfrm>
            <a:off x="6265472" y="1419886"/>
            <a:ext cx="5472369" cy="430893"/>
            <a:chOff x="6265472" y="1419886"/>
            <a:chExt cx="5472369" cy="430893"/>
          </a:xfrm>
        </p:grpSpPr>
        <p:sp>
          <p:nvSpPr>
            <p:cNvPr id="40" name="TextBox 39">
              <a:extLst>
                <a:ext uri="{FF2B5EF4-FFF2-40B4-BE49-F238E27FC236}">
                  <a16:creationId xmlns:a16="http://schemas.microsoft.com/office/drawing/2014/main" id="{EFAF8F45-0F65-024D-B32C-C6B89D7CB427}"/>
                </a:ext>
              </a:extLst>
            </p:cNvPr>
            <p:cNvSpPr txBox="1"/>
            <p:nvPr/>
          </p:nvSpPr>
          <p:spPr>
            <a:xfrm>
              <a:off x="6265472" y="1419886"/>
              <a:ext cx="623742"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Strongly </a:t>
              </a:r>
            </a:p>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agree</a:t>
              </a:r>
            </a:p>
          </p:txBody>
        </p:sp>
        <p:sp>
          <p:nvSpPr>
            <p:cNvPr id="41" name="TextBox 40">
              <a:extLst>
                <a:ext uri="{FF2B5EF4-FFF2-40B4-BE49-F238E27FC236}">
                  <a16:creationId xmlns:a16="http://schemas.microsoft.com/office/drawing/2014/main" id="{675FC9A2-08FC-A548-9C2A-AE6FD798E9AB}"/>
                </a:ext>
              </a:extLst>
            </p:cNvPr>
            <p:cNvSpPr txBox="1"/>
            <p:nvPr/>
          </p:nvSpPr>
          <p:spPr>
            <a:xfrm>
              <a:off x="11090831"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Strongly disagree</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42" name="TextBox 41">
              <a:extLst>
                <a:ext uri="{FF2B5EF4-FFF2-40B4-BE49-F238E27FC236}">
                  <a16:creationId xmlns:a16="http://schemas.microsoft.com/office/drawing/2014/main" id="{DD9EA3FC-FFA9-CB41-ACFE-32C6D5307876}"/>
                </a:ext>
              </a:extLst>
            </p:cNvPr>
            <p:cNvSpPr txBox="1"/>
            <p:nvPr/>
          </p:nvSpPr>
          <p:spPr>
            <a:xfrm>
              <a:off x="7377509" y="1419893"/>
              <a:ext cx="576068"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Tend to agree</a:t>
              </a:r>
            </a:p>
          </p:txBody>
        </p:sp>
        <p:sp>
          <p:nvSpPr>
            <p:cNvPr id="43" name="TextBox 42">
              <a:extLst>
                <a:ext uri="{FF2B5EF4-FFF2-40B4-BE49-F238E27FC236}">
                  <a16:creationId xmlns:a16="http://schemas.microsoft.com/office/drawing/2014/main" id="{843E0206-5907-4247-AF2D-B8C53FF37038}"/>
                </a:ext>
              </a:extLst>
            </p:cNvPr>
            <p:cNvSpPr txBox="1"/>
            <p:nvPr/>
          </p:nvSpPr>
          <p:spPr>
            <a:xfrm>
              <a:off x="9955528"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Tend to disagree</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44" name="TextBox 43">
              <a:extLst>
                <a:ext uri="{FF2B5EF4-FFF2-40B4-BE49-F238E27FC236}">
                  <a16:creationId xmlns:a16="http://schemas.microsoft.com/office/drawing/2014/main" id="{C887D08E-EDFE-4D40-A1E2-620756375BF2}"/>
                </a:ext>
              </a:extLst>
            </p:cNvPr>
            <p:cNvSpPr txBox="1"/>
            <p:nvPr/>
          </p:nvSpPr>
          <p:spPr>
            <a:xfrm>
              <a:off x="8441872" y="1419893"/>
              <a:ext cx="1025361"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Neither agree nor disagree</a:t>
              </a:r>
            </a:p>
          </p:txBody>
        </p:sp>
      </p:grpSp>
      <p:sp>
        <p:nvSpPr>
          <p:cNvPr id="26" name="Rectangle 25">
            <a:extLst>
              <a:ext uri="{FF2B5EF4-FFF2-40B4-BE49-F238E27FC236}">
                <a16:creationId xmlns:a16="http://schemas.microsoft.com/office/drawing/2014/main" id="{ACBC388E-03BA-A948-BE3F-8A1DDFFB759B}"/>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566 adults aged 18+ in Paris and 433 in London who do not own their own home, interviewed online (23 April–5 May 2021 in London; 26 April–17 May in Paris)</a:t>
            </a:r>
          </a:p>
        </p:txBody>
      </p:sp>
    </p:spTree>
    <p:extLst>
      <p:ext uri="{BB962C8B-B14F-4D97-AF65-F5344CB8AC3E}">
        <p14:creationId xmlns:p14="http://schemas.microsoft.com/office/powerpoint/2010/main" val="1982516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Content Placeholder 4">
            <a:extLst>
              <a:ext uri="{FF2B5EF4-FFF2-40B4-BE49-F238E27FC236}">
                <a16:creationId xmlns:a16="http://schemas.microsoft.com/office/drawing/2014/main" id="{C33E272A-9CEE-7F49-A946-09DFB6EC0143}"/>
              </a:ext>
            </a:extLst>
          </p:cNvPr>
          <p:cNvGraphicFramePr>
            <a:graphicFrameLocks/>
          </p:cNvGraphicFramePr>
          <p:nvPr/>
        </p:nvGraphicFramePr>
        <p:xfrm>
          <a:off x="5604518" y="2418396"/>
          <a:ext cx="6768752" cy="622800"/>
        </p:xfrm>
        <a:graphic>
          <a:graphicData uri="http://schemas.openxmlformats.org/drawingml/2006/chart">
            <c:chart xmlns:c="http://schemas.openxmlformats.org/drawingml/2006/chart" xmlns:r="http://schemas.openxmlformats.org/officeDocument/2006/relationships" r:id="rId3"/>
          </a:graphicData>
        </a:graphic>
      </p:graphicFrame>
      <p:sp>
        <p:nvSpPr>
          <p:cNvPr id="45" name="Rectangle 44">
            <a:extLst>
              <a:ext uri="{FF2B5EF4-FFF2-40B4-BE49-F238E27FC236}">
                <a16:creationId xmlns:a16="http://schemas.microsoft.com/office/drawing/2014/main" id="{5794EBA1-370F-C842-A95B-E4EF613A2431}"/>
              </a:ext>
            </a:extLst>
          </p:cNvPr>
          <p:cNvSpPr/>
          <p:nvPr/>
        </p:nvSpPr>
        <p:spPr>
          <a:xfrm>
            <a:off x="4190488" y="2458242"/>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Levels of pollution</a:t>
            </a:r>
          </a:p>
        </p:txBody>
      </p:sp>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800" dirty="0"/>
              <a:t>In Greater London and Greater Paris around half think the affordability of housing will get worse in the next few years, with only around one in 10 believing it will improve.</a:t>
            </a:r>
          </a:p>
          <a:p>
            <a:pPr lvl="0"/>
            <a:r>
              <a:rPr lang="en-GB" sz="1800" dirty="0"/>
              <a:t>People in both cities are also more negative than positive about what will happen to levels of pollution, although on balance Parisians are the least optimistic.</a:t>
            </a:r>
          </a:p>
          <a:p>
            <a:pPr lvl="0"/>
            <a:r>
              <a:rPr lang="en-GB" sz="1800" dirty="0"/>
              <a:t>But residents of Greater Paris are more likely than their London counterparts to say that public transport in their city will improve (31% vs 20%).</a:t>
            </a:r>
          </a:p>
        </p:txBody>
      </p:sp>
      <p:grpSp>
        <p:nvGrpSpPr>
          <p:cNvPr id="67" name="Group 66">
            <a:extLst>
              <a:ext uri="{FF2B5EF4-FFF2-40B4-BE49-F238E27FC236}">
                <a16:creationId xmlns:a16="http://schemas.microsoft.com/office/drawing/2014/main" id="{43271B8B-1C02-564E-9017-93301BEE4144}"/>
              </a:ext>
            </a:extLst>
          </p:cNvPr>
          <p:cNvGrpSpPr/>
          <p:nvPr/>
        </p:nvGrpSpPr>
        <p:grpSpPr>
          <a:xfrm>
            <a:off x="3599337" y="519863"/>
            <a:ext cx="8343223" cy="634002"/>
            <a:chOff x="7207351" y="638654"/>
            <a:chExt cx="4523310" cy="114567"/>
          </a:xfrm>
        </p:grpSpPr>
        <p:cxnSp>
          <p:nvCxnSpPr>
            <p:cNvPr id="68" name="Straight Connector 67">
              <a:extLst>
                <a:ext uri="{FF2B5EF4-FFF2-40B4-BE49-F238E27FC236}">
                  <a16:creationId xmlns:a16="http://schemas.microsoft.com/office/drawing/2014/main" id="{C210C443-75C5-7D4C-ADC9-2A2208B7502A}"/>
                </a:ext>
              </a:extLst>
            </p:cNvPr>
            <p:cNvCxnSpPr>
              <a:cxnSpLocks/>
            </p:cNvCxnSpPr>
            <p:nvPr/>
          </p:nvCxnSpPr>
          <p:spPr>
            <a:xfrm>
              <a:off x="7246287" y="753221"/>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B4E0FA-55AF-F24F-A70B-DEB780DEC3A0}"/>
                </a:ext>
              </a:extLst>
            </p:cNvPr>
            <p:cNvSpPr txBox="1">
              <a:spLocks noChangeAspect="1"/>
            </p:cNvSpPr>
            <p:nvPr/>
          </p:nvSpPr>
          <p:spPr>
            <a:xfrm>
              <a:off x="7207351" y="638654"/>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Thinking about London/Paris in the next few years after the coronavirus pandemic, do you think each of the following will get better, get worse, or stay the same?</a:t>
              </a:r>
            </a:p>
          </p:txBody>
        </p:sp>
      </p:grpSp>
      <p:graphicFrame>
        <p:nvGraphicFramePr>
          <p:cNvPr id="33" name="Content Placeholder 4">
            <a:extLst>
              <a:ext uri="{FF2B5EF4-FFF2-40B4-BE49-F238E27FC236}">
                <a16:creationId xmlns:a16="http://schemas.microsoft.com/office/drawing/2014/main" id="{A92821DA-9594-1149-BD8A-22F64CD24E10}"/>
              </a:ext>
            </a:extLst>
          </p:cNvPr>
          <p:cNvGraphicFramePr>
            <a:graphicFrameLocks/>
          </p:cNvGraphicFramePr>
          <p:nvPr/>
        </p:nvGraphicFramePr>
        <p:xfrm>
          <a:off x="5604518" y="1742765"/>
          <a:ext cx="6768752" cy="619638"/>
        </p:xfrm>
        <a:graphic>
          <a:graphicData uri="http://schemas.openxmlformats.org/drawingml/2006/chart">
            <c:chart xmlns:c="http://schemas.openxmlformats.org/drawingml/2006/chart" xmlns:r="http://schemas.openxmlformats.org/officeDocument/2006/relationships" r:id="rId4"/>
          </a:graphicData>
        </a:graphic>
      </p:graphicFrame>
      <p:sp>
        <p:nvSpPr>
          <p:cNvPr id="40" name="Rectangle 39">
            <a:extLst>
              <a:ext uri="{FF2B5EF4-FFF2-40B4-BE49-F238E27FC236}">
                <a16:creationId xmlns:a16="http://schemas.microsoft.com/office/drawing/2014/main" id="{265D612A-9579-9946-B0A1-F3E7995A5AF5}"/>
              </a:ext>
            </a:extLst>
          </p:cNvPr>
          <p:cNvSpPr/>
          <p:nvPr/>
        </p:nvSpPr>
        <p:spPr>
          <a:xfrm>
            <a:off x="4190488" y="1796265"/>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Affordability of housing</a:t>
            </a:r>
          </a:p>
        </p:txBody>
      </p:sp>
      <p:graphicFrame>
        <p:nvGraphicFramePr>
          <p:cNvPr id="39" name="Content Placeholder 4">
            <a:extLst>
              <a:ext uri="{FF2B5EF4-FFF2-40B4-BE49-F238E27FC236}">
                <a16:creationId xmlns:a16="http://schemas.microsoft.com/office/drawing/2014/main" id="{F39A5DFE-4636-404F-91B7-26FBAAFB0EA5}"/>
              </a:ext>
            </a:extLst>
          </p:cNvPr>
          <p:cNvGraphicFramePr>
            <a:graphicFrameLocks/>
          </p:cNvGraphicFramePr>
          <p:nvPr/>
        </p:nvGraphicFramePr>
        <p:xfrm>
          <a:off x="5604518" y="4393974"/>
          <a:ext cx="6768752" cy="622800"/>
        </p:xfrm>
        <a:graphic>
          <a:graphicData uri="http://schemas.openxmlformats.org/drawingml/2006/chart">
            <c:chart xmlns:c="http://schemas.openxmlformats.org/drawingml/2006/chart" xmlns:r="http://schemas.openxmlformats.org/officeDocument/2006/relationships" r:id="rId5"/>
          </a:graphicData>
        </a:graphic>
      </p:graphicFrame>
      <p:sp>
        <p:nvSpPr>
          <p:cNvPr id="41" name="Rectangle 40">
            <a:extLst>
              <a:ext uri="{FF2B5EF4-FFF2-40B4-BE49-F238E27FC236}">
                <a16:creationId xmlns:a16="http://schemas.microsoft.com/office/drawing/2014/main" id="{DBD8DE29-1ED0-D247-9C3D-86584EDA02D4}"/>
              </a:ext>
            </a:extLst>
          </p:cNvPr>
          <p:cNvSpPr/>
          <p:nvPr/>
        </p:nvSpPr>
        <p:spPr>
          <a:xfrm>
            <a:off x="4190488" y="4435357"/>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Public transport</a:t>
            </a:r>
          </a:p>
        </p:txBody>
      </p:sp>
      <p:graphicFrame>
        <p:nvGraphicFramePr>
          <p:cNvPr id="42" name="Content Placeholder 4">
            <a:extLst>
              <a:ext uri="{FF2B5EF4-FFF2-40B4-BE49-F238E27FC236}">
                <a16:creationId xmlns:a16="http://schemas.microsoft.com/office/drawing/2014/main" id="{F157FA25-5563-CD45-B4DF-030976E7029E}"/>
              </a:ext>
            </a:extLst>
          </p:cNvPr>
          <p:cNvGraphicFramePr>
            <a:graphicFrameLocks/>
          </p:cNvGraphicFramePr>
          <p:nvPr/>
        </p:nvGraphicFramePr>
        <p:xfrm>
          <a:off x="5604518" y="3064847"/>
          <a:ext cx="6768752" cy="622800"/>
        </p:xfrm>
        <a:graphic>
          <a:graphicData uri="http://schemas.openxmlformats.org/drawingml/2006/chart">
            <c:chart xmlns:c="http://schemas.openxmlformats.org/drawingml/2006/chart" xmlns:r="http://schemas.openxmlformats.org/officeDocument/2006/relationships" r:id="rId6"/>
          </a:graphicData>
        </a:graphic>
      </p:graphicFrame>
      <p:sp>
        <p:nvSpPr>
          <p:cNvPr id="43" name="Rectangle 42">
            <a:extLst>
              <a:ext uri="{FF2B5EF4-FFF2-40B4-BE49-F238E27FC236}">
                <a16:creationId xmlns:a16="http://schemas.microsoft.com/office/drawing/2014/main" id="{5BC2AF6F-0D9D-1B46-821B-208EF487D2D5}"/>
              </a:ext>
            </a:extLst>
          </p:cNvPr>
          <p:cNvSpPr/>
          <p:nvPr/>
        </p:nvSpPr>
        <p:spPr>
          <a:xfrm>
            <a:off x="4190488" y="3121429"/>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Employment opportunities</a:t>
            </a:r>
          </a:p>
        </p:txBody>
      </p:sp>
      <p:graphicFrame>
        <p:nvGraphicFramePr>
          <p:cNvPr id="46" name="Content Placeholder 4">
            <a:extLst>
              <a:ext uri="{FF2B5EF4-FFF2-40B4-BE49-F238E27FC236}">
                <a16:creationId xmlns:a16="http://schemas.microsoft.com/office/drawing/2014/main" id="{F2802D39-886E-1E47-A3B7-668348C35FA1}"/>
              </a:ext>
            </a:extLst>
          </p:cNvPr>
          <p:cNvGraphicFramePr>
            <a:graphicFrameLocks/>
          </p:cNvGraphicFramePr>
          <p:nvPr/>
        </p:nvGraphicFramePr>
        <p:xfrm>
          <a:off x="5604518" y="5055006"/>
          <a:ext cx="6768752" cy="622800"/>
        </p:xfrm>
        <a:graphic>
          <a:graphicData uri="http://schemas.openxmlformats.org/drawingml/2006/chart">
            <c:chart xmlns:c="http://schemas.openxmlformats.org/drawingml/2006/chart" xmlns:r="http://schemas.openxmlformats.org/officeDocument/2006/relationships" r:id="rId7"/>
          </a:graphicData>
        </a:graphic>
      </p:graphicFrame>
      <p:sp>
        <p:nvSpPr>
          <p:cNvPr id="47" name="Rectangle 46">
            <a:extLst>
              <a:ext uri="{FF2B5EF4-FFF2-40B4-BE49-F238E27FC236}">
                <a16:creationId xmlns:a16="http://schemas.microsoft.com/office/drawing/2014/main" id="{2F93A922-6D04-C445-871B-7D4E79885A28}"/>
              </a:ext>
            </a:extLst>
          </p:cNvPr>
          <p:cNvSpPr/>
          <p:nvPr/>
        </p:nvSpPr>
        <p:spPr>
          <a:xfrm>
            <a:off x="4190488" y="5218468"/>
            <a:ext cx="1193624"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Hospitality</a:t>
            </a:r>
          </a:p>
        </p:txBody>
      </p:sp>
      <p:graphicFrame>
        <p:nvGraphicFramePr>
          <p:cNvPr id="48" name="Content Placeholder 4">
            <a:extLst>
              <a:ext uri="{FF2B5EF4-FFF2-40B4-BE49-F238E27FC236}">
                <a16:creationId xmlns:a16="http://schemas.microsoft.com/office/drawing/2014/main" id="{FA8F9921-E66B-574F-830D-91DA5159409A}"/>
              </a:ext>
            </a:extLst>
          </p:cNvPr>
          <p:cNvGraphicFramePr>
            <a:graphicFrameLocks/>
          </p:cNvGraphicFramePr>
          <p:nvPr/>
        </p:nvGraphicFramePr>
        <p:xfrm>
          <a:off x="5604518" y="5733622"/>
          <a:ext cx="6768752" cy="622800"/>
        </p:xfrm>
        <a:graphic>
          <a:graphicData uri="http://schemas.openxmlformats.org/drawingml/2006/chart">
            <c:chart xmlns:c="http://schemas.openxmlformats.org/drawingml/2006/chart" xmlns:r="http://schemas.openxmlformats.org/officeDocument/2006/relationships" r:id="rId8"/>
          </a:graphicData>
        </a:graphic>
      </p:graphicFrame>
      <p:sp>
        <p:nvSpPr>
          <p:cNvPr id="49" name="Rectangle 48">
            <a:extLst>
              <a:ext uri="{FF2B5EF4-FFF2-40B4-BE49-F238E27FC236}">
                <a16:creationId xmlns:a16="http://schemas.microsoft.com/office/drawing/2014/main" id="{597DC8A5-EDEA-BB42-A626-1783F444A2DD}"/>
              </a:ext>
            </a:extLst>
          </p:cNvPr>
          <p:cNvSpPr/>
          <p:nvPr/>
        </p:nvSpPr>
        <p:spPr>
          <a:xfrm>
            <a:off x="4190488" y="5890459"/>
            <a:ext cx="1193624"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Culture</a:t>
            </a:r>
          </a:p>
        </p:txBody>
      </p:sp>
      <p:graphicFrame>
        <p:nvGraphicFramePr>
          <p:cNvPr id="52" name="Content Placeholder 4">
            <a:extLst>
              <a:ext uri="{FF2B5EF4-FFF2-40B4-BE49-F238E27FC236}">
                <a16:creationId xmlns:a16="http://schemas.microsoft.com/office/drawing/2014/main" id="{D12E9385-CF78-9C4D-860D-381E1E1DF986}"/>
              </a:ext>
            </a:extLst>
          </p:cNvPr>
          <p:cNvGraphicFramePr>
            <a:graphicFrameLocks/>
          </p:cNvGraphicFramePr>
          <p:nvPr/>
        </p:nvGraphicFramePr>
        <p:xfrm>
          <a:off x="5604518" y="3722170"/>
          <a:ext cx="6768752" cy="622800"/>
        </p:xfrm>
        <a:graphic>
          <a:graphicData uri="http://schemas.openxmlformats.org/drawingml/2006/chart">
            <c:chart xmlns:c="http://schemas.openxmlformats.org/drawingml/2006/chart" xmlns:r="http://schemas.openxmlformats.org/officeDocument/2006/relationships" r:id="rId9"/>
          </a:graphicData>
        </a:graphic>
      </p:graphicFrame>
      <p:sp>
        <p:nvSpPr>
          <p:cNvPr id="53" name="Rectangle 52">
            <a:extLst>
              <a:ext uri="{FF2B5EF4-FFF2-40B4-BE49-F238E27FC236}">
                <a16:creationId xmlns:a16="http://schemas.microsoft.com/office/drawing/2014/main" id="{E3C98975-E267-8041-BF87-C91F44BBE765}"/>
              </a:ext>
            </a:extLst>
          </p:cNvPr>
          <p:cNvSpPr/>
          <p:nvPr/>
        </p:nvSpPr>
        <p:spPr>
          <a:xfrm>
            <a:off x="4190488" y="3879681"/>
            <a:ext cx="1414030"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Public services</a:t>
            </a:r>
          </a:p>
        </p:txBody>
      </p:sp>
      <p:sp>
        <p:nvSpPr>
          <p:cNvPr id="60" name="Rectangle 59">
            <a:extLst>
              <a:ext uri="{FF2B5EF4-FFF2-40B4-BE49-F238E27FC236}">
                <a16:creationId xmlns:a16="http://schemas.microsoft.com/office/drawing/2014/main" id="{F84F6009-5FEB-BE46-9DDE-824242E3F51C}"/>
              </a:ext>
            </a:extLst>
          </p:cNvPr>
          <p:cNvSpPr/>
          <p:nvPr/>
        </p:nvSpPr>
        <p:spPr>
          <a:xfrm>
            <a:off x="8988894" y="1390713"/>
            <a:ext cx="1193624" cy="307777"/>
          </a:xfrm>
          <a:prstGeom prst="rect">
            <a:avLst/>
          </a:prstGeom>
        </p:spPr>
        <p:txBody>
          <a:bodyPr wrap="square">
            <a:spAutoFit/>
          </a:bodyPr>
          <a:lstStyle/>
          <a:p>
            <a:pPr lvl="0"/>
            <a:r>
              <a:rPr lang="en-GB" sz="1400" dirty="0">
                <a:solidFill>
                  <a:srgbClr val="34A989"/>
                </a:solidFill>
                <a:latin typeface="KingsBureauGrot FiveOne" panose="02000506040000020004" pitchFamily="2" charset="0"/>
                <a:cs typeface="Arial" panose="020B0604020202020204" pitchFamily="34" charset="0"/>
              </a:rPr>
              <a:t>Better</a:t>
            </a:r>
          </a:p>
        </p:txBody>
      </p:sp>
      <p:sp>
        <p:nvSpPr>
          <p:cNvPr id="61" name="Rectangle 60">
            <a:extLst>
              <a:ext uri="{FF2B5EF4-FFF2-40B4-BE49-F238E27FC236}">
                <a16:creationId xmlns:a16="http://schemas.microsoft.com/office/drawing/2014/main" id="{60A311FC-5AEA-364D-8A6D-13E23ABF5DF7}"/>
              </a:ext>
            </a:extLst>
          </p:cNvPr>
          <p:cNvSpPr/>
          <p:nvPr/>
        </p:nvSpPr>
        <p:spPr>
          <a:xfrm>
            <a:off x="7609525" y="1378681"/>
            <a:ext cx="1193624" cy="307777"/>
          </a:xfrm>
          <a:prstGeom prst="rect">
            <a:avLst/>
          </a:prstGeom>
        </p:spPr>
        <p:txBody>
          <a:bodyPr wrap="square">
            <a:spAutoFit/>
          </a:bodyPr>
          <a:lstStyle/>
          <a:p>
            <a:pPr lvl="0" algn="r"/>
            <a:r>
              <a:rPr lang="en-GB" sz="1400" dirty="0">
                <a:solidFill>
                  <a:srgbClr val="DA2F2A"/>
                </a:solidFill>
                <a:latin typeface="KingsBureauGrot FiveOne" panose="02000506040000020004" pitchFamily="2" charset="0"/>
                <a:cs typeface="Arial" panose="020B0604020202020204" pitchFamily="34" charset="0"/>
              </a:rPr>
              <a:t>Worse</a:t>
            </a:r>
          </a:p>
        </p:txBody>
      </p:sp>
      <p:cxnSp>
        <p:nvCxnSpPr>
          <p:cNvPr id="141" name="Straight Connector 140">
            <a:extLst>
              <a:ext uri="{FF2B5EF4-FFF2-40B4-BE49-F238E27FC236}">
                <a16:creationId xmlns:a16="http://schemas.microsoft.com/office/drawing/2014/main" id="{EE338F71-C69A-194D-8D25-D9503DE6B8D6}"/>
              </a:ext>
            </a:extLst>
          </p:cNvPr>
          <p:cNvCxnSpPr>
            <a:cxnSpLocks/>
          </p:cNvCxnSpPr>
          <p:nvPr/>
        </p:nvCxnSpPr>
        <p:spPr>
          <a:xfrm>
            <a:off x="4060645" y="2365734"/>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3EC89CF-6CED-4A47-A7FB-84FF236C7DF5}"/>
              </a:ext>
            </a:extLst>
          </p:cNvPr>
          <p:cNvGrpSpPr/>
          <p:nvPr/>
        </p:nvGrpSpPr>
        <p:grpSpPr>
          <a:xfrm>
            <a:off x="5484897" y="1734457"/>
            <a:ext cx="1313245" cy="4590526"/>
            <a:chOff x="5192826" y="1734457"/>
            <a:chExt cx="1313245" cy="4590526"/>
          </a:xfrm>
        </p:grpSpPr>
        <p:sp>
          <p:nvSpPr>
            <p:cNvPr id="72" name="Rectangle 71">
              <a:extLst>
                <a:ext uri="{FF2B5EF4-FFF2-40B4-BE49-F238E27FC236}">
                  <a16:creationId xmlns:a16="http://schemas.microsoft.com/office/drawing/2014/main" id="{7DE2D76C-BBD8-9540-8562-DCD55AE524F3}"/>
                </a:ext>
              </a:extLst>
            </p:cNvPr>
            <p:cNvSpPr/>
            <p:nvPr/>
          </p:nvSpPr>
          <p:spPr>
            <a:xfrm>
              <a:off x="5192890" y="1734457"/>
              <a:ext cx="1313181" cy="307777"/>
            </a:xfrm>
            <a:prstGeom prst="rect">
              <a:avLst/>
            </a:prstGeom>
          </p:spPr>
          <p:txBody>
            <a:bodyPr wrap="none">
              <a:spAutoFit/>
            </a:bodyPr>
            <a:lstStyle/>
            <a:p>
              <a:pPr algn="r"/>
              <a:r>
                <a:rPr lang="en-GB" sz="1400" b="1" dirty="0">
                  <a:latin typeface="KingsBureauGrot ThreeSeven" panose="02000506040000020004" pitchFamily="2" charset="0"/>
                </a:rPr>
                <a:t>Greater London</a:t>
              </a:r>
              <a:endParaRPr lang="en-GB" sz="1400" dirty="0"/>
            </a:p>
          </p:txBody>
        </p:sp>
        <p:sp>
          <p:nvSpPr>
            <p:cNvPr id="73" name="Rectangle 72">
              <a:extLst>
                <a:ext uri="{FF2B5EF4-FFF2-40B4-BE49-F238E27FC236}">
                  <a16:creationId xmlns:a16="http://schemas.microsoft.com/office/drawing/2014/main" id="{6760C5FE-C3D6-3E47-B849-7D262457F941}"/>
                </a:ext>
              </a:extLst>
            </p:cNvPr>
            <p:cNvSpPr/>
            <p:nvPr/>
          </p:nvSpPr>
          <p:spPr>
            <a:xfrm>
              <a:off x="5319015" y="2033036"/>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74" name="Rectangle 73">
              <a:extLst>
                <a:ext uri="{FF2B5EF4-FFF2-40B4-BE49-F238E27FC236}">
                  <a16:creationId xmlns:a16="http://schemas.microsoft.com/office/drawing/2014/main" id="{8263FA67-508A-1B41-9C34-D88CA9866F8B}"/>
                </a:ext>
              </a:extLst>
            </p:cNvPr>
            <p:cNvSpPr/>
            <p:nvPr/>
          </p:nvSpPr>
          <p:spPr>
            <a:xfrm>
              <a:off x="5192826" y="2415592"/>
              <a:ext cx="1313245" cy="523220"/>
            </a:xfrm>
            <a:prstGeom prst="rect">
              <a:avLst/>
            </a:prstGeom>
          </p:spPr>
          <p:txBody>
            <a:bodyPr wrap="none">
              <a:spAutoFit/>
            </a:bodyPr>
            <a:lstStyle/>
            <a:p>
              <a:pPr algn="r"/>
              <a:r>
                <a:rPr lang="en-GB" sz="1400" b="1" dirty="0">
                  <a:latin typeface="KingsBureauGrot ThreeSeven" panose="02000506040000020004" pitchFamily="2" charset="0"/>
                </a:rPr>
                <a:t>Greater London</a:t>
              </a:r>
              <a:endParaRPr lang="en-GB" sz="1400" dirty="0"/>
            </a:p>
            <a:p>
              <a:pPr algn="r"/>
              <a:endParaRPr lang="en-GB" sz="1400" dirty="0"/>
            </a:p>
          </p:txBody>
        </p:sp>
        <p:sp>
          <p:nvSpPr>
            <p:cNvPr id="75" name="Rectangle 74">
              <a:extLst>
                <a:ext uri="{FF2B5EF4-FFF2-40B4-BE49-F238E27FC236}">
                  <a16:creationId xmlns:a16="http://schemas.microsoft.com/office/drawing/2014/main" id="{DB8356CB-4BA0-D647-8D18-C3D8905A1AF4}"/>
                </a:ext>
              </a:extLst>
            </p:cNvPr>
            <p:cNvSpPr/>
            <p:nvPr/>
          </p:nvSpPr>
          <p:spPr>
            <a:xfrm>
              <a:off x="5319015" y="2714171"/>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76" name="Rectangle 75">
              <a:extLst>
                <a:ext uri="{FF2B5EF4-FFF2-40B4-BE49-F238E27FC236}">
                  <a16:creationId xmlns:a16="http://schemas.microsoft.com/office/drawing/2014/main" id="{08EA48CD-3273-F34D-8020-A786523DF408}"/>
                </a:ext>
              </a:extLst>
            </p:cNvPr>
            <p:cNvSpPr/>
            <p:nvPr/>
          </p:nvSpPr>
          <p:spPr>
            <a:xfrm>
              <a:off x="5192826" y="3078066"/>
              <a:ext cx="1313245" cy="523220"/>
            </a:xfrm>
            <a:prstGeom prst="rect">
              <a:avLst/>
            </a:prstGeom>
          </p:spPr>
          <p:txBody>
            <a:bodyPr wrap="none">
              <a:spAutoFit/>
            </a:bodyPr>
            <a:lstStyle/>
            <a:p>
              <a:pPr algn="r"/>
              <a:r>
                <a:rPr lang="en-GB" sz="1400" b="1" dirty="0">
                  <a:latin typeface="KingsBureauGrot ThreeSeven" panose="02000506040000020004" pitchFamily="2" charset="0"/>
                </a:rPr>
                <a:t>Greater London</a:t>
              </a:r>
              <a:endParaRPr lang="en-GB" sz="1400" dirty="0"/>
            </a:p>
            <a:p>
              <a:pPr algn="r"/>
              <a:endParaRPr lang="en-GB" sz="1400" dirty="0"/>
            </a:p>
          </p:txBody>
        </p:sp>
        <p:sp>
          <p:nvSpPr>
            <p:cNvPr id="77" name="Rectangle 76">
              <a:extLst>
                <a:ext uri="{FF2B5EF4-FFF2-40B4-BE49-F238E27FC236}">
                  <a16:creationId xmlns:a16="http://schemas.microsoft.com/office/drawing/2014/main" id="{157ECA20-5AEF-ED43-883A-13225CBA6C2C}"/>
                </a:ext>
              </a:extLst>
            </p:cNvPr>
            <p:cNvSpPr/>
            <p:nvPr/>
          </p:nvSpPr>
          <p:spPr>
            <a:xfrm>
              <a:off x="5319015" y="3376645"/>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78" name="Rectangle 77">
              <a:extLst>
                <a:ext uri="{FF2B5EF4-FFF2-40B4-BE49-F238E27FC236}">
                  <a16:creationId xmlns:a16="http://schemas.microsoft.com/office/drawing/2014/main" id="{520E5C0A-1870-994B-B243-8B0FA1E2B390}"/>
                </a:ext>
              </a:extLst>
            </p:cNvPr>
            <p:cNvSpPr/>
            <p:nvPr/>
          </p:nvSpPr>
          <p:spPr>
            <a:xfrm>
              <a:off x="5192826" y="3731209"/>
              <a:ext cx="1313245" cy="523220"/>
            </a:xfrm>
            <a:prstGeom prst="rect">
              <a:avLst/>
            </a:prstGeom>
          </p:spPr>
          <p:txBody>
            <a:bodyPr wrap="none">
              <a:spAutoFit/>
            </a:bodyPr>
            <a:lstStyle/>
            <a:p>
              <a:pPr algn="r"/>
              <a:r>
                <a:rPr lang="en-GB" sz="1400" b="1" dirty="0">
                  <a:latin typeface="KingsBureauGrot ThreeSeven" panose="02000506040000020004" pitchFamily="2" charset="0"/>
                </a:rPr>
                <a:t>Greater London</a:t>
              </a:r>
              <a:endParaRPr lang="en-GB" sz="1400" dirty="0"/>
            </a:p>
            <a:p>
              <a:pPr algn="r"/>
              <a:endParaRPr lang="en-GB" sz="1400" dirty="0"/>
            </a:p>
          </p:txBody>
        </p:sp>
        <p:sp>
          <p:nvSpPr>
            <p:cNvPr id="79" name="Rectangle 78">
              <a:extLst>
                <a:ext uri="{FF2B5EF4-FFF2-40B4-BE49-F238E27FC236}">
                  <a16:creationId xmlns:a16="http://schemas.microsoft.com/office/drawing/2014/main" id="{A22128BD-5BBE-D14F-8812-6CC6A4C43FC3}"/>
                </a:ext>
              </a:extLst>
            </p:cNvPr>
            <p:cNvSpPr/>
            <p:nvPr/>
          </p:nvSpPr>
          <p:spPr>
            <a:xfrm>
              <a:off x="5319015" y="4029788"/>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80" name="Rectangle 79">
              <a:extLst>
                <a:ext uri="{FF2B5EF4-FFF2-40B4-BE49-F238E27FC236}">
                  <a16:creationId xmlns:a16="http://schemas.microsoft.com/office/drawing/2014/main" id="{959AA1E2-02CD-944B-851D-CD7A7E8653EC}"/>
                </a:ext>
              </a:extLst>
            </p:cNvPr>
            <p:cNvSpPr/>
            <p:nvPr/>
          </p:nvSpPr>
          <p:spPr>
            <a:xfrm>
              <a:off x="5192826" y="4393682"/>
              <a:ext cx="1313245" cy="523220"/>
            </a:xfrm>
            <a:prstGeom prst="rect">
              <a:avLst/>
            </a:prstGeom>
          </p:spPr>
          <p:txBody>
            <a:bodyPr wrap="none">
              <a:spAutoFit/>
            </a:bodyPr>
            <a:lstStyle/>
            <a:p>
              <a:pPr algn="r"/>
              <a:r>
                <a:rPr lang="en-GB" sz="1400" b="1" dirty="0">
                  <a:latin typeface="KingsBureauGrot ThreeSeven" panose="02000506040000020004" pitchFamily="2" charset="0"/>
                </a:rPr>
                <a:t>Greater London</a:t>
              </a:r>
              <a:endParaRPr lang="en-GB" sz="1400" dirty="0"/>
            </a:p>
            <a:p>
              <a:pPr algn="r"/>
              <a:endParaRPr lang="en-GB" sz="1400" dirty="0"/>
            </a:p>
          </p:txBody>
        </p:sp>
        <p:sp>
          <p:nvSpPr>
            <p:cNvPr id="81" name="Rectangle 80">
              <a:extLst>
                <a:ext uri="{FF2B5EF4-FFF2-40B4-BE49-F238E27FC236}">
                  <a16:creationId xmlns:a16="http://schemas.microsoft.com/office/drawing/2014/main" id="{5CE21A6C-6D62-5F46-95B1-3E67B882D84F}"/>
                </a:ext>
              </a:extLst>
            </p:cNvPr>
            <p:cNvSpPr/>
            <p:nvPr/>
          </p:nvSpPr>
          <p:spPr>
            <a:xfrm>
              <a:off x="5319015" y="4692261"/>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82" name="Rectangle 81">
              <a:extLst>
                <a:ext uri="{FF2B5EF4-FFF2-40B4-BE49-F238E27FC236}">
                  <a16:creationId xmlns:a16="http://schemas.microsoft.com/office/drawing/2014/main" id="{172036B8-55B0-164F-BD47-A44F6868F8FD}"/>
                </a:ext>
              </a:extLst>
            </p:cNvPr>
            <p:cNvSpPr/>
            <p:nvPr/>
          </p:nvSpPr>
          <p:spPr>
            <a:xfrm>
              <a:off x="5192826" y="5065486"/>
              <a:ext cx="1313245" cy="523220"/>
            </a:xfrm>
            <a:prstGeom prst="rect">
              <a:avLst/>
            </a:prstGeom>
          </p:spPr>
          <p:txBody>
            <a:bodyPr wrap="none">
              <a:spAutoFit/>
            </a:bodyPr>
            <a:lstStyle/>
            <a:p>
              <a:pPr algn="r"/>
              <a:r>
                <a:rPr lang="en-GB" sz="1400" b="1" dirty="0">
                  <a:latin typeface="KingsBureauGrot ThreeSeven" panose="02000506040000020004" pitchFamily="2" charset="0"/>
                </a:rPr>
                <a:t>Greater London</a:t>
              </a:r>
              <a:endParaRPr lang="en-GB" sz="1400" dirty="0"/>
            </a:p>
            <a:p>
              <a:pPr algn="r"/>
              <a:endParaRPr lang="en-GB" sz="1400" dirty="0"/>
            </a:p>
          </p:txBody>
        </p:sp>
        <p:sp>
          <p:nvSpPr>
            <p:cNvPr id="83" name="Rectangle 82">
              <a:extLst>
                <a:ext uri="{FF2B5EF4-FFF2-40B4-BE49-F238E27FC236}">
                  <a16:creationId xmlns:a16="http://schemas.microsoft.com/office/drawing/2014/main" id="{B73B477C-4B26-7C41-B4C7-BFE31AB5869E}"/>
                </a:ext>
              </a:extLst>
            </p:cNvPr>
            <p:cNvSpPr/>
            <p:nvPr/>
          </p:nvSpPr>
          <p:spPr>
            <a:xfrm>
              <a:off x="5319015" y="5364065"/>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135" name="Rectangle 134">
              <a:extLst>
                <a:ext uri="{FF2B5EF4-FFF2-40B4-BE49-F238E27FC236}">
                  <a16:creationId xmlns:a16="http://schemas.microsoft.com/office/drawing/2014/main" id="{A1BF2644-C6C1-EB4C-9C63-5D1F0E5503D7}"/>
                </a:ext>
              </a:extLst>
            </p:cNvPr>
            <p:cNvSpPr/>
            <p:nvPr/>
          </p:nvSpPr>
          <p:spPr>
            <a:xfrm>
              <a:off x="5192826" y="5718627"/>
              <a:ext cx="1313245" cy="523220"/>
            </a:xfrm>
            <a:prstGeom prst="rect">
              <a:avLst/>
            </a:prstGeom>
          </p:spPr>
          <p:txBody>
            <a:bodyPr wrap="none">
              <a:spAutoFit/>
            </a:bodyPr>
            <a:lstStyle/>
            <a:p>
              <a:pPr algn="r"/>
              <a:r>
                <a:rPr lang="en-GB" sz="1400" b="1" dirty="0">
                  <a:latin typeface="KingsBureauGrot ThreeSeven" panose="02000506040000020004" pitchFamily="2" charset="0"/>
                </a:rPr>
                <a:t>Greater London</a:t>
              </a:r>
              <a:endParaRPr lang="en-GB" sz="1400" dirty="0"/>
            </a:p>
            <a:p>
              <a:pPr algn="r"/>
              <a:endParaRPr lang="en-GB" sz="1400" dirty="0"/>
            </a:p>
          </p:txBody>
        </p:sp>
        <p:sp>
          <p:nvSpPr>
            <p:cNvPr id="136" name="Rectangle 135">
              <a:extLst>
                <a:ext uri="{FF2B5EF4-FFF2-40B4-BE49-F238E27FC236}">
                  <a16:creationId xmlns:a16="http://schemas.microsoft.com/office/drawing/2014/main" id="{5FB22E2D-EB73-DC46-88D4-1F17D2EA541D}"/>
                </a:ext>
              </a:extLst>
            </p:cNvPr>
            <p:cNvSpPr/>
            <p:nvPr/>
          </p:nvSpPr>
          <p:spPr>
            <a:xfrm>
              <a:off x="5319015" y="6017206"/>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grpSp>
      <p:cxnSp>
        <p:nvCxnSpPr>
          <p:cNvPr id="142" name="Straight Connector 141">
            <a:extLst>
              <a:ext uri="{FF2B5EF4-FFF2-40B4-BE49-F238E27FC236}">
                <a16:creationId xmlns:a16="http://schemas.microsoft.com/office/drawing/2014/main" id="{8C00D82A-0F46-9A43-AAA6-B42F18374ACE}"/>
              </a:ext>
            </a:extLst>
          </p:cNvPr>
          <p:cNvCxnSpPr>
            <a:cxnSpLocks/>
          </p:cNvCxnSpPr>
          <p:nvPr/>
        </p:nvCxnSpPr>
        <p:spPr>
          <a:xfrm>
            <a:off x="4060645" y="3029877"/>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98D7447-5BE6-954B-B1C2-628F176C84F9}"/>
              </a:ext>
            </a:extLst>
          </p:cNvPr>
          <p:cNvCxnSpPr>
            <a:cxnSpLocks/>
          </p:cNvCxnSpPr>
          <p:nvPr/>
        </p:nvCxnSpPr>
        <p:spPr>
          <a:xfrm>
            <a:off x="4060645" y="3684395"/>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A03E0FB-CDBC-C94E-A289-D0B1BD219A7B}"/>
              </a:ext>
            </a:extLst>
          </p:cNvPr>
          <p:cNvCxnSpPr>
            <a:cxnSpLocks/>
          </p:cNvCxnSpPr>
          <p:nvPr/>
        </p:nvCxnSpPr>
        <p:spPr>
          <a:xfrm>
            <a:off x="4060645" y="4348538"/>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A5BCFD-CD31-5B49-BFC2-6A1E8090584F}"/>
              </a:ext>
            </a:extLst>
          </p:cNvPr>
          <p:cNvCxnSpPr>
            <a:cxnSpLocks/>
          </p:cNvCxnSpPr>
          <p:nvPr/>
        </p:nvCxnSpPr>
        <p:spPr>
          <a:xfrm>
            <a:off x="4060645" y="5022306"/>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787E547-6AB4-A44C-9C1C-5BA483207D7C}"/>
              </a:ext>
            </a:extLst>
          </p:cNvPr>
          <p:cNvCxnSpPr>
            <a:cxnSpLocks/>
          </p:cNvCxnSpPr>
          <p:nvPr/>
        </p:nvCxnSpPr>
        <p:spPr>
          <a:xfrm>
            <a:off x="4060645" y="5676824"/>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9CC191A-691D-F442-B3F2-168A6BB98DDB}"/>
              </a:ext>
            </a:extLst>
          </p:cNvPr>
          <p:cNvGrpSpPr/>
          <p:nvPr/>
        </p:nvGrpSpPr>
        <p:grpSpPr>
          <a:xfrm>
            <a:off x="10698221" y="1378681"/>
            <a:ext cx="1203249" cy="4941807"/>
            <a:chOff x="10189662" y="1378681"/>
            <a:chExt cx="1203249" cy="4941807"/>
          </a:xfrm>
        </p:grpSpPr>
        <p:sp>
          <p:nvSpPr>
            <p:cNvPr id="147" name="Rectangle 146">
              <a:extLst>
                <a:ext uri="{FF2B5EF4-FFF2-40B4-BE49-F238E27FC236}">
                  <a16:creationId xmlns:a16="http://schemas.microsoft.com/office/drawing/2014/main" id="{3A13B187-B672-C34F-9E0C-87708CEB0E89}"/>
                </a:ext>
              </a:extLst>
            </p:cNvPr>
            <p:cNvSpPr/>
            <p:nvPr/>
          </p:nvSpPr>
          <p:spPr>
            <a:xfrm>
              <a:off x="10191362" y="1721073"/>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-40</a:t>
              </a:r>
            </a:p>
          </p:txBody>
        </p:sp>
        <p:sp>
          <p:nvSpPr>
            <p:cNvPr id="148" name="Rectangle 147">
              <a:extLst>
                <a:ext uri="{FF2B5EF4-FFF2-40B4-BE49-F238E27FC236}">
                  <a16:creationId xmlns:a16="http://schemas.microsoft.com/office/drawing/2014/main" id="{B81106D0-A5CB-1A46-8D19-693731A42B39}"/>
                </a:ext>
              </a:extLst>
            </p:cNvPr>
            <p:cNvSpPr/>
            <p:nvPr/>
          </p:nvSpPr>
          <p:spPr>
            <a:xfrm>
              <a:off x="10191362" y="2019456"/>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-36</a:t>
              </a:r>
            </a:p>
          </p:txBody>
        </p:sp>
        <p:sp>
          <p:nvSpPr>
            <p:cNvPr id="149" name="Rectangle 148">
              <a:extLst>
                <a:ext uri="{FF2B5EF4-FFF2-40B4-BE49-F238E27FC236}">
                  <a16:creationId xmlns:a16="http://schemas.microsoft.com/office/drawing/2014/main" id="{446EA344-2833-084E-8018-09B7B95EE5E6}"/>
                </a:ext>
              </a:extLst>
            </p:cNvPr>
            <p:cNvSpPr/>
            <p:nvPr/>
          </p:nvSpPr>
          <p:spPr>
            <a:xfrm>
              <a:off x="10191362" y="2433342"/>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-10</a:t>
              </a:r>
            </a:p>
          </p:txBody>
        </p:sp>
        <p:sp>
          <p:nvSpPr>
            <p:cNvPr id="150" name="Rectangle 149">
              <a:extLst>
                <a:ext uri="{FF2B5EF4-FFF2-40B4-BE49-F238E27FC236}">
                  <a16:creationId xmlns:a16="http://schemas.microsoft.com/office/drawing/2014/main" id="{580B27A5-F8F0-FF44-AA62-C6CCC111B2E0}"/>
                </a:ext>
              </a:extLst>
            </p:cNvPr>
            <p:cNvSpPr/>
            <p:nvPr/>
          </p:nvSpPr>
          <p:spPr>
            <a:xfrm>
              <a:off x="10191362" y="2712474"/>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-21</a:t>
              </a:r>
            </a:p>
          </p:txBody>
        </p:sp>
        <p:sp>
          <p:nvSpPr>
            <p:cNvPr id="153" name="Rectangle 152">
              <a:extLst>
                <a:ext uri="{FF2B5EF4-FFF2-40B4-BE49-F238E27FC236}">
                  <a16:creationId xmlns:a16="http://schemas.microsoft.com/office/drawing/2014/main" id="{BC576DEB-DCF0-0A42-9F2A-E2777B36F5DA}"/>
                </a:ext>
              </a:extLst>
            </p:cNvPr>
            <p:cNvSpPr/>
            <p:nvPr/>
          </p:nvSpPr>
          <p:spPr>
            <a:xfrm>
              <a:off x="10189662" y="3086631"/>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-5</a:t>
              </a:r>
            </a:p>
          </p:txBody>
        </p:sp>
        <p:sp>
          <p:nvSpPr>
            <p:cNvPr id="154" name="Rectangle 153">
              <a:extLst>
                <a:ext uri="{FF2B5EF4-FFF2-40B4-BE49-F238E27FC236}">
                  <a16:creationId xmlns:a16="http://schemas.microsoft.com/office/drawing/2014/main" id="{5AB26A6B-D3FC-A241-9CF0-CA3DD9E60A9A}"/>
                </a:ext>
              </a:extLst>
            </p:cNvPr>
            <p:cNvSpPr/>
            <p:nvPr/>
          </p:nvSpPr>
          <p:spPr>
            <a:xfrm>
              <a:off x="10189662" y="3365763"/>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-10</a:t>
              </a:r>
            </a:p>
          </p:txBody>
        </p:sp>
        <p:sp>
          <p:nvSpPr>
            <p:cNvPr id="155" name="Rectangle 154">
              <a:extLst>
                <a:ext uri="{FF2B5EF4-FFF2-40B4-BE49-F238E27FC236}">
                  <a16:creationId xmlns:a16="http://schemas.microsoft.com/office/drawing/2014/main" id="{EE035725-4472-534A-ABE2-36EB34B8471D}"/>
                </a:ext>
              </a:extLst>
            </p:cNvPr>
            <p:cNvSpPr/>
            <p:nvPr/>
          </p:nvSpPr>
          <p:spPr>
            <a:xfrm>
              <a:off x="10189662" y="3721898"/>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-7</a:t>
              </a:r>
            </a:p>
          </p:txBody>
        </p:sp>
        <p:sp>
          <p:nvSpPr>
            <p:cNvPr id="156" name="Rectangle 155">
              <a:extLst>
                <a:ext uri="{FF2B5EF4-FFF2-40B4-BE49-F238E27FC236}">
                  <a16:creationId xmlns:a16="http://schemas.microsoft.com/office/drawing/2014/main" id="{AACC1F56-87BD-BF4F-8AFB-4B22AACF5452}"/>
                </a:ext>
              </a:extLst>
            </p:cNvPr>
            <p:cNvSpPr/>
            <p:nvPr/>
          </p:nvSpPr>
          <p:spPr>
            <a:xfrm>
              <a:off x="10189662" y="4001030"/>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-10</a:t>
              </a:r>
            </a:p>
          </p:txBody>
        </p:sp>
        <p:sp>
          <p:nvSpPr>
            <p:cNvPr id="157" name="Rectangle 156">
              <a:extLst>
                <a:ext uri="{FF2B5EF4-FFF2-40B4-BE49-F238E27FC236}">
                  <a16:creationId xmlns:a16="http://schemas.microsoft.com/office/drawing/2014/main" id="{5068DFBC-FBE4-7E4C-A8E2-D2FA5624AD02}"/>
                </a:ext>
              </a:extLst>
            </p:cNvPr>
            <p:cNvSpPr/>
            <p:nvPr/>
          </p:nvSpPr>
          <p:spPr>
            <a:xfrm>
              <a:off x="10189662" y="4395667"/>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-2</a:t>
              </a:r>
            </a:p>
          </p:txBody>
        </p:sp>
        <p:sp>
          <p:nvSpPr>
            <p:cNvPr id="158" name="Rectangle 157">
              <a:extLst>
                <a:ext uri="{FF2B5EF4-FFF2-40B4-BE49-F238E27FC236}">
                  <a16:creationId xmlns:a16="http://schemas.microsoft.com/office/drawing/2014/main" id="{221179A8-ADC3-2140-B127-981212135C0C}"/>
                </a:ext>
              </a:extLst>
            </p:cNvPr>
            <p:cNvSpPr/>
            <p:nvPr/>
          </p:nvSpPr>
          <p:spPr>
            <a:xfrm>
              <a:off x="10189662" y="4674799"/>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+13</a:t>
              </a:r>
            </a:p>
          </p:txBody>
        </p:sp>
        <p:sp>
          <p:nvSpPr>
            <p:cNvPr id="159" name="Rectangle 158">
              <a:extLst>
                <a:ext uri="{FF2B5EF4-FFF2-40B4-BE49-F238E27FC236}">
                  <a16:creationId xmlns:a16="http://schemas.microsoft.com/office/drawing/2014/main" id="{4765EA6B-665A-CE4F-8999-C6586EC497DA}"/>
                </a:ext>
              </a:extLst>
            </p:cNvPr>
            <p:cNvSpPr/>
            <p:nvPr/>
          </p:nvSpPr>
          <p:spPr>
            <a:xfrm>
              <a:off x="10189662" y="5059810"/>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+9</a:t>
              </a:r>
            </a:p>
          </p:txBody>
        </p:sp>
        <p:sp>
          <p:nvSpPr>
            <p:cNvPr id="160" name="Rectangle 159">
              <a:extLst>
                <a:ext uri="{FF2B5EF4-FFF2-40B4-BE49-F238E27FC236}">
                  <a16:creationId xmlns:a16="http://schemas.microsoft.com/office/drawing/2014/main" id="{D236595C-EA5F-3340-A65E-B37D2490AC27}"/>
                </a:ext>
              </a:extLst>
            </p:cNvPr>
            <p:cNvSpPr/>
            <p:nvPr/>
          </p:nvSpPr>
          <p:spPr>
            <a:xfrm>
              <a:off x="10189662" y="5338942"/>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+12</a:t>
              </a:r>
            </a:p>
          </p:txBody>
        </p:sp>
        <p:sp>
          <p:nvSpPr>
            <p:cNvPr id="161" name="Rectangle 160">
              <a:extLst>
                <a:ext uri="{FF2B5EF4-FFF2-40B4-BE49-F238E27FC236}">
                  <a16:creationId xmlns:a16="http://schemas.microsoft.com/office/drawing/2014/main" id="{2E40A437-C8F4-BB48-9CB1-60673441D039}"/>
                </a:ext>
              </a:extLst>
            </p:cNvPr>
            <p:cNvSpPr/>
            <p:nvPr/>
          </p:nvSpPr>
          <p:spPr>
            <a:xfrm>
              <a:off x="10189662" y="5733579"/>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+6</a:t>
              </a:r>
            </a:p>
          </p:txBody>
        </p:sp>
        <p:sp>
          <p:nvSpPr>
            <p:cNvPr id="162" name="Rectangle 161">
              <a:extLst>
                <a:ext uri="{FF2B5EF4-FFF2-40B4-BE49-F238E27FC236}">
                  <a16:creationId xmlns:a16="http://schemas.microsoft.com/office/drawing/2014/main" id="{24C10FC7-F663-B045-ABEE-BA40E9CDB4F7}"/>
                </a:ext>
              </a:extLst>
            </p:cNvPr>
            <p:cNvSpPr/>
            <p:nvPr/>
          </p:nvSpPr>
          <p:spPr>
            <a:xfrm>
              <a:off x="10189662" y="6012711"/>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+9</a:t>
              </a:r>
            </a:p>
          </p:txBody>
        </p:sp>
        <p:sp>
          <p:nvSpPr>
            <p:cNvPr id="163" name="Rectangle 162">
              <a:extLst>
                <a:ext uri="{FF2B5EF4-FFF2-40B4-BE49-F238E27FC236}">
                  <a16:creationId xmlns:a16="http://schemas.microsoft.com/office/drawing/2014/main" id="{005E6487-6257-AF41-AF32-5D104C2D2932}"/>
                </a:ext>
              </a:extLst>
            </p:cNvPr>
            <p:cNvSpPr/>
            <p:nvPr/>
          </p:nvSpPr>
          <p:spPr>
            <a:xfrm>
              <a:off x="10199287" y="1378681"/>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Net</a:t>
              </a:r>
            </a:p>
          </p:txBody>
        </p:sp>
      </p:grpSp>
      <p:sp>
        <p:nvSpPr>
          <p:cNvPr id="164" name="Rectangle 163">
            <a:extLst>
              <a:ext uri="{FF2B5EF4-FFF2-40B4-BE49-F238E27FC236}">
                <a16:creationId xmlns:a16="http://schemas.microsoft.com/office/drawing/2014/main" id="{FE5885F0-6041-3F49-B8D0-B8BCA220B4D6}"/>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206966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There has been an increase in people’s optimism that their standard of living will improve in the next five years. The biggest change can be seen in Greater Paris, where 37% now say living standards will get better, compared with 30% who thought this in 2019.</a:t>
            </a:r>
          </a:p>
        </p:txBody>
      </p:sp>
      <p:graphicFrame>
        <p:nvGraphicFramePr>
          <p:cNvPr id="38" name="Chart 37">
            <a:extLst>
              <a:ext uri="{FF2B5EF4-FFF2-40B4-BE49-F238E27FC236}">
                <a16:creationId xmlns:a16="http://schemas.microsoft.com/office/drawing/2014/main" id="{EF8DB435-C383-994F-B47D-3815037B599A}"/>
              </a:ext>
            </a:extLst>
          </p:cNvPr>
          <p:cNvGraphicFramePr>
            <a:graphicFrameLocks/>
          </p:cNvGraphicFramePr>
          <p:nvPr/>
        </p:nvGraphicFramePr>
        <p:xfrm>
          <a:off x="7949983" y="3070156"/>
          <a:ext cx="2016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29" name="Group 28">
            <a:extLst>
              <a:ext uri="{FF2B5EF4-FFF2-40B4-BE49-F238E27FC236}">
                <a16:creationId xmlns:a16="http://schemas.microsoft.com/office/drawing/2014/main" id="{40986481-A332-9943-9599-1B330E9CC257}"/>
              </a:ext>
            </a:extLst>
          </p:cNvPr>
          <p:cNvGrpSpPr/>
          <p:nvPr/>
        </p:nvGrpSpPr>
        <p:grpSpPr>
          <a:xfrm>
            <a:off x="3599337" y="542274"/>
            <a:ext cx="8362679" cy="603663"/>
            <a:chOff x="7207351" y="638654"/>
            <a:chExt cx="4533858" cy="85371"/>
          </a:xfrm>
        </p:grpSpPr>
        <p:cxnSp>
          <p:nvCxnSpPr>
            <p:cNvPr id="30" name="Straight Connector 29">
              <a:extLst>
                <a:ext uri="{FF2B5EF4-FFF2-40B4-BE49-F238E27FC236}">
                  <a16:creationId xmlns:a16="http://schemas.microsoft.com/office/drawing/2014/main" id="{CA9742E0-757E-8F43-82AD-86A00DFD9115}"/>
                </a:ext>
              </a:extLst>
            </p:cNvPr>
            <p:cNvCxnSpPr>
              <a:cxnSpLocks/>
            </p:cNvCxnSpPr>
            <p:nvPr/>
          </p:nvCxnSpPr>
          <p:spPr>
            <a:xfrm>
              <a:off x="7256835" y="724025"/>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43D3D73-A0FB-304B-AD14-FF9A68F604E8}"/>
                </a:ext>
              </a:extLst>
            </p:cNvPr>
            <p:cNvSpPr txBox="1">
              <a:spLocks noChangeAspect="1"/>
            </p:cNvSpPr>
            <p:nvPr/>
          </p:nvSpPr>
          <p:spPr>
            <a:xfrm>
              <a:off x="7207351" y="638654"/>
              <a:ext cx="4501033" cy="82700"/>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Do you expect that your standard of living will improve, get worse, or stay the same, over the next five years?</a:t>
              </a:r>
            </a:p>
          </p:txBody>
        </p:sp>
      </p:grpSp>
      <p:grpSp>
        <p:nvGrpSpPr>
          <p:cNvPr id="46" name="Group 45">
            <a:extLst>
              <a:ext uri="{FF2B5EF4-FFF2-40B4-BE49-F238E27FC236}">
                <a16:creationId xmlns:a16="http://schemas.microsoft.com/office/drawing/2014/main" id="{DEDB6C21-A4A3-104B-B2A9-8329989F5604}"/>
              </a:ext>
            </a:extLst>
          </p:cNvPr>
          <p:cNvGrpSpPr/>
          <p:nvPr/>
        </p:nvGrpSpPr>
        <p:grpSpPr>
          <a:xfrm>
            <a:off x="5304193" y="1414026"/>
            <a:ext cx="6526850" cy="430891"/>
            <a:chOff x="3691001" y="1698780"/>
            <a:chExt cx="5249855" cy="152067"/>
          </a:xfrm>
        </p:grpSpPr>
        <p:sp>
          <p:nvSpPr>
            <p:cNvPr id="47" name="TextBox 46">
              <a:extLst>
                <a:ext uri="{FF2B5EF4-FFF2-40B4-BE49-F238E27FC236}">
                  <a16:creationId xmlns:a16="http://schemas.microsoft.com/office/drawing/2014/main" id="{17D8A66F-3854-A144-AB2C-C2A6E3B888F6}"/>
                </a:ext>
              </a:extLst>
            </p:cNvPr>
            <p:cNvSpPr txBox="1"/>
            <p:nvPr/>
          </p:nvSpPr>
          <p:spPr>
            <a:xfrm>
              <a:off x="3691001" y="1698780"/>
              <a:ext cx="938152" cy="152066"/>
            </a:xfrm>
            <a:prstGeom prst="rect">
              <a:avLst/>
            </a:prstGeom>
            <a:noFill/>
          </p:spPr>
          <p:txBody>
            <a:bodyPr wrap="square" lIns="0" tIns="0" rIns="0" bIns="0" rtlCol="0" anchor="b">
              <a:spAutoFit/>
            </a:bodyPr>
            <a:lstStyle/>
            <a:p>
              <a:pPr lvl="0" algn="ctr">
                <a:buClr>
                  <a:srgbClr val="2F469C"/>
                </a:buClr>
                <a:defRPr/>
              </a:pPr>
              <a:r>
                <a:rPr lang="en-GB" sz="1400" dirty="0">
                  <a:solidFill>
                    <a:srgbClr val="34A989"/>
                  </a:solidFill>
                  <a:latin typeface="KingsBureauGrot FiveOne" panose="02000506040000020004" pitchFamily="2" charset="0"/>
                </a:rPr>
                <a:t>Improve a </a:t>
              </a:r>
              <a:br>
                <a:rPr lang="en-GB" sz="1400" dirty="0">
                  <a:solidFill>
                    <a:srgbClr val="34A989"/>
                  </a:solidFill>
                  <a:latin typeface="KingsBureauGrot FiveOne" panose="02000506040000020004" pitchFamily="2" charset="0"/>
                </a:rPr>
              </a:br>
              <a:r>
                <a:rPr lang="en-GB" sz="1400" dirty="0">
                  <a:solidFill>
                    <a:srgbClr val="34A989"/>
                  </a:solidFill>
                  <a:latin typeface="KingsBureauGrot FiveOne" panose="02000506040000020004" pitchFamily="2" charset="0"/>
                </a:rPr>
                <a:t>great deal</a:t>
              </a:r>
              <a:endPar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endParaRPr>
            </a:p>
          </p:txBody>
        </p:sp>
        <p:sp>
          <p:nvSpPr>
            <p:cNvPr id="48" name="TextBox 47">
              <a:extLst>
                <a:ext uri="{FF2B5EF4-FFF2-40B4-BE49-F238E27FC236}">
                  <a16:creationId xmlns:a16="http://schemas.microsoft.com/office/drawing/2014/main" id="{16E386F8-7702-FA46-BD95-31E42BBE32D4}"/>
                </a:ext>
              </a:extLst>
            </p:cNvPr>
            <p:cNvSpPr txBox="1"/>
            <p:nvPr/>
          </p:nvSpPr>
          <p:spPr>
            <a:xfrm>
              <a:off x="8181057" y="1698781"/>
              <a:ext cx="759799"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Get a lot worse</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49" name="TextBox 48">
              <a:extLst>
                <a:ext uri="{FF2B5EF4-FFF2-40B4-BE49-F238E27FC236}">
                  <a16:creationId xmlns:a16="http://schemas.microsoft.com/office/drawing/2014/main" id="{A943BC4B-062B-314B-9929-1D6F31CA4F38}"/>
                </a:ext>
              </a:extLst>
            </p:cNvPr>
            <p:cNvSpPr txBox="1"/>
            <p:nvPr/>
          </p:nvSpPr>
          <p:spPr>
            <a:xfrm>
              <a:off x="5014557" y="1698781"/>
              <a:ext cx="607430"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Improve somewhat</a:t>
              </a:r>
            </a:p>
          </p:txBody>
        </p:sp>
        <p:sp>
          <p:nvSpPr>
            <p:cNvPr id="50" name="TextBox 49">
              <a:extLst>
                <a:ext uri="{FF2B5EF4-FFF2-40B4-BE49-F238E27FC236}">
                  <a16:creationId xmlns:a16="http://schemas.microsoft.com/office/drawing/2014/main" id="{A1B4FEC3-87F4-8247-8C20-0CAA9B3D7009}"/>
                </a:ext>
              </a:extLst>
            </p:cNvPr>
            <p:cNvSpPr txBox="1"/>
            <p:nvPr/>
          </p:nvSpPr>
          <p:spPr>
            <a:xfrm>
              <a:off x="6923237" y="1698781"/>
              <a:ext cx="872415"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Get somewhat worse</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51" name="TextBox 50">
              <a:extLst>
                <a:ext uri="{FF2B5EF4-FFF2-40B4-BE49-F238E27FC236}">
                  <a16:creationId xmlns:a16="http://schemas.microsoft.com/office/drawing/2014/main" id="{41D3495A-33CC-874A-BBDC-E5E5BD76C847}"/>
                </a:ext>
              </a:extLst>
            </p:cNvPr>
            <p:cNvSpPr txBox="1"/>
            <p:nvPr/>
          </p:nvSpPr>
          <p:spPr>
            <a:xfrm>
              <a:off x="6007391" y="1698781"/>
              <a:ext cx="530442"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Stay the same</a:t>
              </a:r>
            </a:p>
          </p:txBody>
        </p:sp>
      </p:grpSp>
      <p:sp>
        <p:nvSpPr>
          <p:cNvPr id="22" name="Rectangle 21">
            <a:extLst>
              <a:ext uri="{FF2B5EF4-FFF2-40B4-BE49-F238E27FC236}">
                <a16:creationId xmlns:a16="http://schemas.microsoft.com/office/drawing/2014/main" id="{D8D637E0-B112-7042-983B-82EFE1C34167}"/>
              </a:ext>
            </a:extLst>
          </p:cNvPr>
          <p:cNvSpPr/>
          <p:nvPr/>
        </p:nvSpPr>
        <p:spPr>
          <a:xfrm>
            <a:off x="3665205" y="2523221"/>
            <a:ext cx="930063"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London</a:t>
            </a:r>
            <a:endParaRPr lang="en-GB" dirty="0"/>
          </a:p>
        </p:txBody>
      </p:sp>
      <p:sp>
        <p:nvSpPr>
          <p:cNvPr id="23" name="Rectangle 22">
            <a:extLst>
              <a:ext uri="{FF2B5EF4-FFF2-40B4-BE49-F238E27FC236}">
                <a16:creationId xmlns:a16="http://schemas.microsoft.com/office/drawing/2014/main" id="{43D004F3-B9E2-A24F-848B-4797783FE024}"/>
              </a:ext>
            </a:extLst>
          </p:cNvPr>
          <p:cNvSpPr/>
          <p:nvPr/>
        </p:nvSpPr>
        <p:spPr>
          <a:xfrm>
            <a:off x="3665206" y="4772321"/>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sp>
        <p:nvSpPr>
          <p:cNvPr id="25" name="Rectangle 24">
            <a:extLst>
              <a:ext uri="{FF2B5EF4-FFF2-40B4-BE49-F238E27FC236}">
                <a16:creationId xmlns:a16="http://schemas.microsoft.com/office/drawing/2014/main" id="{C9AB4E43-D42B-8B49-9D53-150AA408A423}"/>
              </a:ext>
            </a:extLst>
          </p:cNvPr>
          <p:cNvSpPr/>
          <p:nvPr/>
        </p:nvSpPr>
        <p:spPr>
          <a:xfrm>
            <a:off x="4800589" y="2257549"/>
            <a:ext cx="511679"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2021</a:t>
            </a:r>
            <a:endParaRPr lang="en-GB" sz="1400" dirty="0"/>
          </a:p>
        </p:txBody>
      </p:sp>
      <p:sp>
        <p:nvSpPr>
          <p:cNvPr id="27" name="Rectangle 26">
            <a:extLst>
              <a:ext uri="{FF2B5EF4-FFF2-40B4-BE49-F238E27FC236}">
                <a16:creationId xmlns:a16="http://schemas.microsoft.com/office/drawing/2014/main" id="{9DB33526-0F18-0D47-86D4-EBF2AA75F483}"/>
              </a:ext>
            </a:extLst>
          </p:cNvPr>
          <p:cNvSpPr/>
          <p:nvPr/>
        </p:nvSpPr>
        <p:spPr>
          <a:xfrm>
            <a:off x="4800589" y="3108889"/>
            <a:ext cx="513282"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2019</a:t>
            </a:r>
            <a:endParaRPr lang="en-GB" sz="1400" dirty="0"/>
          </a:p>
        </p:txBody>
      </p:sp>
      <p:graphicFrame>
        <p:nvGraphicFramePr>
          <p:cNvPr id="28" name="Chart 27">
            <a:extLst>
              <a:ext uri="{FF2B5EF4-FFF2-40B4-BE49-F238E27FC236}">
                <a16:creationId xmlns:a16="http://schemas.microsoft.com/office/drawing/2014/main" id="{8F2C2EC2-84BD-B445-829B-B5C0DB829463}"/>
              </a:ext>
            </a:extLst>
          </p:cNvPr>
          <p:cNvGraphicFramePr/>
          <p:nvPr>
            <p:extLst>
              <p:ext uri="{D42A27DB-BD31-4B8C-83A1-F6EECF244321}">
                <p14:modId xmlns:p14="http://schemas.microsoft.com/office/powerpoint/2010/main" val="2909550830"/>
              </p:ext>
            </p:extLst>
          </p:nvPr>
        </p:nvGraphicFramePr>
        <p:xfrm>
          <a:off x="5304191" y="1817539"/>
          <a:ext cx="6609601" cy="1994400"/>
        </p:xfrm>
        <a:graphic>
          <a:graphicData uri="http://schemas.openxmlformats.org/drawingml/2006/chart">
            <c:chart xmlns:c="http://schemas.openxmlformats.org/drawingml/2006/chart" xmlns:r="http://schemas.openxmlformats.org/officeDocument/2006/relationships" r:id="rId4"/>
          </a:graphicData>
        </a:graphic>
      </p:graphicFrame>
      <p:grpSp>
        <p:nvGrpSpPr>
          <p:cNvPr id="32" name="Group 31">
            <a:extLst>
              <a:ext uri="{FF2B5EF4-FFF2-40B4-BE49-F238E27FC236}">
                <a16:creationId xmlns:a16="http://schemas.microsoft.com/office/drawing/2014/main" id="{54AB21C3-10C1-C14F-A77B-36FE4843F088}"/>
              </a:ext>
            </a:extLst>
          </p:cNvPr>
          <p:cNvGrpSpPr/>
          <p:nvPr/>
        </p:nvGrpSpPr>
        <p:grpSpPr>
          <a:xfrm>
            <a:off x="4800589" y="4098287"/>
            <a:ext cx="7113203" cy="1994400"/>
            <a:chOff x="4800589" y="4624552"/>
            <a:chExt cx="7113203" cy="1994400"/>
          </a:xfrm>
        </p:grpSpPr>
        <p:sp>
          <p:nvSpPr>
            <p:cNvPr id="33" name="Rectangle 32">
              <a:extLst>
                <a:ext uri="{FF2B5EF4-FFF2-40B4-BE49-F238E27FC236}">
                  <a16:creationId xmlns:a16="http://schemas.microsoft.com/office/drawing/2014/main" id="{01F302EA-47C4-144C-8CDA-1167832BF714}"/>
                </a:ext>
              </a:extLst>
            </p:cNvPr>
            <p:cNvSpPr/>
            <p:nvPr/>
          </p:nvSpPr>
          <p:spPr>
            <a:xfrm>
              <a:off x="4800589" y="5064562"/>
              <a:ext cx="511679"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2021</a:t>
              </a:r>
              <a:endParaRPr lang="en-GB" sz="1400" dirty="0"/>
            </a:p>
          </p:txBody>
        </p:sp>
        <p:sp>
          <p:nvSpPr>
            <p:cNvPr id="34" name="Rectangle 33">
              <a:extLst>
                <a:ext uri="{FF2B5EF4-FFF2-40B4-BE49-F238E27FC236}">
                  <a16:creationId xmlns:a16="http://schemas.microsoft.com/office/drawing/2014/main" id="{3B4EDF4B-4715-9149-B545-5D85AD8CB6B0}"/>
                </a:ext>
              </a:extLst>
            </p:cNvPr>
            <p:cNvSpPr/>
            <p:nvPr/>
          </p:nvSpPr>
          <p:spPr>
            <a:xfrm>
              <a:off x="4800589" y="5915902"/>
              <a:ext cx="513282"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2019</a:t>
              </a:r>
              <a:endParaRPr lang="en-GB" sz="1400" dirty="0"/>
            </a:p>
          </p:txBody>
        </p:sp>
        <p:graphicFrame>
          <p:nvGraphicFramePr>
            <p:cNvPr id="35" name="Chart 34">
              <a:extLst>
                <a:ext uri="{FF2B5EF4-FFF2-40B4-BE49-F238E27FC236}">
                  <a16:creationId xmlns:a16="http://schemas.microsoft.com/office/drawing/2014/main" id="{EAD9407F-3199-FB4F-A498-EBD136E3B2AE}"/>
                </a:ext>
              </a:extLst>
            </p:cNvPr>
            <p:cNvGraphicFramePr/>
            <p:nvPr>
              <p:extLst>
                <p:ext uri="{D42A27DB-BD31-4B8C-83A1-F6EECF244321}">
                  <p14:modId xmlns:p14="http://schemas.microsoft.com/office/powerpoint/2010/main" val="4238411035"/>
                </p:ext>
              </p:extLst>
            </p:nvPr>
          </p:nvGraphicFramePr>
          <p:xfrm>
            <a:off x="5304191" y="4624552"/>
            <a:ext cx="6609601" cy="1994400"/>
          </p:xfrm>
          <a:graphic>
            <a:graphicData uri="http://schemas.openxmlformats.org/drawingml/2006/chart">
              <c:chart xmlns:c="http://schemas.openxmlformats.org/drawingml/2006/chart" xmlns:r="http://schemas.openxmlformats.org/officeDocument/2006/relationships" r:id="rId5"/>
            </a:graphicData>
          </a:graphic>
        </p:graphicFrame>
      </p:grpSp>
      <p:cxnSp>
        <p:nvCxnSpPr>
          <p:cNvPr id="36" name="Straight Connector 35">
            <a:extLst>
              <a:ext uri="{FF2B5EF4-FFF2-40B4-BE49-F238E27FC236}">
                <a16:creationId xmlns:a16="http://schemas.microsoft.com/office/drawing/2014/main" id="{2F7E28E0-A3EC-094F-A726-060560539990}"/>
              </a:ext>
            </a:extLst>
          </p:cNvPr>
          <p:cNvCxnSpPr>
            <a:cxnSpLocks/>
          </p:cNvCxnSpPr>
          <p:nvPr/>
        </p:nvCxnSpPr>
        <p:spPr>
          <a:xfrm>
            <a:off x="3700338" y="3961497"/>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AAC1840-E026-AF49-8ED7-B17DE701B759}"/>
              </a:ext>
            </a:extLst>
          </p:cNvPr>
          <p:cNvSpPr/>
          <p:nvPr/>
        </p:nvSpPr>
        <p:spPr>
          <a:xfrm>
            <a:off x="3523629" y="6478035"/>
            <a:ext cx="8582419" cy="507831"/>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2021 base: 1,002 adults aged 18+ in Paris and 1,000 in London, interviewed online (23 April–5 May 2021 in London; 26 April–17 May in Paris)</a:t>
            </a:r>
          </a:p>
          <a:p>
            <a:r>
              <a:rPr lang="en-GB" sz="900" dirty="0">
                <a:solidFill>
                  <a:schemeClr val="bg2">
                    <a:lumMod val="75000"/>
                  </a:schemeClr>
                </a:solidFill>
                <a:latin typeface="Arial" panose="020B0604020202020204" pitchFamily="34" charset="0"/>
                <a:cs typeface="Arial" panose="020B0604020202020204" pitchFamily="34" charset="0"/>
              </a:rPr>
              <a:t>2019 base: 1,010 adults aged 18+ in Paris and 1,000 in London, interviewed online (29 November–4 December 2019)</a:t>
            </a:r>
          </a:p>
          <a:p>
            <a:endParaRPr lang="en-GB" sz="9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6830957"/>
      </p:ext>
    </p:extLst>
  </p:cSld>
  <p:clrMapOvr>
    <a:masterClrMapping/>
  </p:clrMapOvr>
</p:sld>
</file>

<file path=ppt/theme/theme1.xml><?xml version="1.0" encoding="utf-8"?>
<a:theme xmlns:a="http://schemas.openxmlformats.org/drawingml/2006/main" name="Title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ontent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lternate Content Slide ">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ivider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End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e978518-3bab-4cdd-9961-9ed25996426a">
      <UserInfo>
        <DisplayName>Charles Tallack</DisplayName>
        <AccountId>37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2307D21F181F04CA08AE5C1B1E2B72A" ma:contentTypeVersion="13" ma:contentTypeDescription="Create a new document." ma:contentTypeScope="" ma:versionID="5d7d80a8870765c8df03af328ce49abd">
  <xsd:schema xmlns:xsd="http://www.w3.org/2001/XMLSchema" xmlns:xs="http://www.w3.org/2001/XMLSchema" xmlns:p="http://schemas.microsoft.com/office/2006/metadata/properties" xmlns:ns2="23b1b873-1a81-4986-b9f2-884cc7ab24d7" xmlns:ns3="9e978518-3bab-4cdd-9961-9ed25996426a" targetNamespace="http://schemas.microsoft.com/office/2006/metadata/properties" ma:root="true" ma:fieldsID="a3a58a18d91947e15ebb3ab321cd7e6f" ns2:_="" ns3:_="">
    <xsd:import namespace="23b1b873-1a81-4986-b9f2-884cc7ab24d7"/>
    <xsd:import namespace="9e978518-3bab-4cdd-9961-9ed25996426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b1b873-1a81-4986-b9f2-884cc7ab2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e978518-3bab-4cdd-9961-9ed25996426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634B68-5130-43B9-9A1C-985DB9790EC0}">
  <ds:schemaRefs>
    <ds:schemaRef ds:uri="9e978518-3bab-4cdd-9961-9ed25996426a"/>
    <ds:schemaRef ds:uri="http://purl.org/dc/dcmitype/"/>
    <ds:schemaRef ds:uri="23b1b873-1a81-4986-b9f2-884cc7ab24d7"/>
    <ds:schemaRef ds:uri="http://schemas.microsoft.com/office/infopath/2007/PartnerControls"/>
    <ds:schemaRef ds:uri="http://www.w3.org/XML/1998/namespace"/>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3D12281-B6AD-40BF-9BD7-F85A5CE093DD}">
  <ds:schemaRefs>
    <ds:schemaRef ds:uri="http://schemas.microsoft.com/sharepoint/v3/contenttype/forms"/>
  </ds:schemaRefs>
</ds:datastoreItem>
</file>

<file path=customXml/itemProps3.xml><?xml version="1.0" encoding="utf-8"?>
<ds:datastoreItem xmlns:ds="http://schemas.openxmlformats.org/officeDocument/2006/customXml" ds:itemID="{6E0E18F0-C392-438B-B9FC-A5FE0F6A64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b1b873-1a81-4986-b9f2-884cc7ab24d7"/>
    <ds:schemaRef ds:uri="9e978518-3bab-4cdd-9961-9ed2599642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6406</TotalTime>
  <Words>2118</Words>
  <Application>Microsoft Macintosh PowerPoint</Application>
  <PresentationFormat>Widescreen</PresentationFormat>
  <Paragraphs>213</Paragraphs>
  <Slides>13</Slides>
  <Notes>12</Notes>
  <HiddenSlides>1</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13</vt:i4>
      </vt:variant>
    </vt:vector>
  </HeadingPairs>
  <TitlesOfParts>
    <vt:vector size="25" baseType="lpstr">
      <vt:lpstr>KingsBureauGrot FiveOne</vt:lpstr>
      <vt:lpstr>Calibri</vt:lpstr>
      <vt:lpstr>KingsBureauGrot ThreeSeven</vt:lpstr>
      <vt:lpstr>Arial</vt:lpstr>
      <vt:lpstr>Kings Caslon Display</vt:lpstr>
      <vt:lpstr>Title Slides</vt:lpstr>
      <vt:lpstr>Content Slides</vt:lpstr>
      <vt:lpstr>1_Content Slides</vt:lpstr>
      <vt:lpstr>2_Content Slides</vt:lpstr>
      <vt:lpstr>Alternate Content Slide </vt:lpstr>
      <vt:lpstr>Divider Slides</vt:lpstr>
      <vt:lpstr>End Slides</vt:lpstr>
      <vt:lpstr>Capitals and Covid: how Londoners and Parisians see their cities in light of the pandemic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Kieran Robinson</dc:creator>
  <cp:lastModifiedBy>RLG</cp:lastModifiedBy>
  <cp:revision>10</cp:revision>
  <dcterms:created xsi:type="dcterms:W3CDTF">2018-12-06T09:33:37Z</dcterms:created>
  <dcterms:modified xsi:type="dcterms:W3CDTF">2021-09-15T14:37:43Z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0x01010062307D21F181F04CA08AE5C1B1E2B72A</vt:lpwstr>
  </property>
</Properties>
</file>